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9144000"/>
  <p:notesSz cx="6858000" cy="9144000"/>
  <p:embeddedFontLst>
    <p:embeddedFont>
      <p:font typeface="Source Sans Pro"/>
      <p:regular r:id="rId32"/>
      <p:bold r:id="rId33"/>
      <p:italic r:id="rId34"/>
      <p:boldItalic r:id="rId35"/>
    </p:embeddedFont>
    <p:embeddedFont>
      <p:font typeface="Century Gothic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0" roundtripDataSignature="AMtx7mifufLb0o8twOdjTKEzLH611Rhw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SourceSansPro-bold.fntdata"/><Relationship Id="rId10" Type="http://schemas.openxmlformats.org/officeDocument/2006/relationships/slide" Target="slides/slide5.xml"/><Relationship Id="rId32" Type="http://schemas.openxmlformats.org/officeDocument/2006/relationships/font" Target="fonts/SourceSansPro-regular.fntdata"/><Relationship Id="rId13" Type="http://schemas.openxmlformats.org/officeDocument/2006/relationships/slide" Target="slides/slide8.xml"/><Relationship Id="rId35" Type="http://schemas.openxmlformats.org/officeDocument/2006/relationships/font" Target="fonts/SourceSansPro-boldItalic.fntdata"/><Relationship Id="rId12" Type="http://schemas.openxmlformats.org/officeDocument/2006/relationships/slide" Target="slides/slide7.xml"/><Relationship Id="rId34" Type="http://schemas.openxmlformats.org/officeDocument/2006/relationships/font" Target="fonts/SourceSansPro-italic.fntdata"/><Relationship Id="rId15" Type="http://schemas.openxmlformats.org/officeDocument/2006/relationships/slide" Target="slides/slide10.xml"/><Relationship Id="rId37" Type="http://schemas.openxmlformats.org/officeDocument/2006/relationships/font" Target="fonts/CenturyGothic-bold.fntdata"/><Relationship Id="rId14" Type="http://schemas.openxmlformats.org/officeDocument/2006/relationships/slide" Target="slides/slide9.xml"/><Relationship Id="rId36" Type="http://schemas.openxmlformats.org/officeDocument/2006/relationships/font" Target="fonts/CenturyGothic-regular.fntdata"/><Relationship Id="rId17" Type="http://schemas.openxmlformats.org/officeDocument/2006/relationships/slide" Target="slides/slide12.xml"/><Relationship Id="rId39" Type="http://schemas.openxmlformats.org/officeDocument/2006/relationships/font" Target="fonts/CenturyGothic-boldItalic.fntdata"/><Relationship Id="rId16" Type="http://schemas.openxmlformats.org/officeDocument/2006/relationships/slide" Target="slides/slide11.xml"/><Relationship Id="rId38" Type="http://schemas.openxmlformats.org/officeDocument/2006/relationships/font" Target="fonts/CenturyGothic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Jazmin </a:t>
            </a:r>
            <a:endParaRPr/>
          </a:p>
        </p:txBody>
      </p:sp>
      <p:sp>
        <p:nvSpPr>
          <p:cNvPr id="146" name="Google Shape;14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e8fbecde5a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e8fbecde5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Julieta </a:t>
            </a:r>
            <a:endParaRPr/>
          </a:p>
        </p:txBody>
      </p:sp>
      <p:sp>
        <p:nvSpPr>
          <p:cNvPr id="213" name="Google Shape;213;ge8fbecde5a_0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Julieta </a:t>
            </a:r>
            <a:endParaRPr/>
          </a:p>
        </p:txBody>
      </p:sp>
      <p:sp>
        <p:nvSpPr>
          <p:cNvPr id="219" name="Google Shape;21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CMY</a:t>
            </a:r>
            <a:endParaRPr/>
          </a:p>
        </p:txBody>
      </p:sp>
      <p:sp>
        <p:nvSpPr>
          <p:cNvPr id="225" name="Google Shape;22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CMY</a:t>
            </a:r>
            <a:endParaRPr/>
          </a:p>
        </p:txBody>
      </p:sp>
      <p:sp>
        <p:nvSpPr>
          <p:cNvPr id="232" name="Google Shape;23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CMY</a:t>
            </a:r>
            <a:endParaRPr/>
          </a:p>
        </p:txBody>
      </p:sp>
      <p:sp>
        <p:nvSpPr>
          <p:cNvPr id="238" name="Google Shape;23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CMY</a:t>
            </a:r>
            <a:endParaRPr/>
          </a:p>
        </p:txBody>
      </p:sp>
      <p:sp>
        <p:nvSpPr>
          <p:cNvPr id="245" name="Google Shape;24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e8788b398e_2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ge8788b398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2" name="Google Shape;252;ge8788b398e_2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9" name="Google Shape;259;p3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CMY</a:t>
            </a:r>
            <a:endParaRPr/>
          </a:p>
        </p:txBody>
      </p:sp>
      <p:sp>
        <p:nvSpPr>
          <p:cNvPr id="265" name="Google Shape;26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CMY</a:t>
            </a:r>
            <a:endParaRPr/>
          </a:p>
        </p:txBody>
      </p:sp>
      <p:sp>
        <p:nvSpPr>
          <p:cNvPr id="274" name="Google Shape;274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Jazmin </a:t>
            </a:r>
            <a:endParaRPr/>
          </a:p>
        </p:txBody>
      </p:sp>
      <p:sp>
        <p:nvSpPr>
          <p:cNvPr id="152" name="Google Shape;15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Leah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Have HSS ICC Council Registration Checklist ready </a:t>
            </a:r>
            <a:endParaRPr/>
          </a:p>
        </p:txBody>
      </p:sp>
      <p:sp>
        <p:nvSpPr>
          <p:cNvPr id="279" name="Google Shape;27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Leah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Leah</a:t>
            </a:r>
            <a:endParaRPr/>
          </a:p>
        </p:txBody>
      </p:sp>
      <p:sp>
        <p:nvSpPr>
          <p:cNvPr id="294" name="Google Shape;29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Leah</a:t>
            </a:r>
            <a:endParaRPr/>
          </a:p>
        </p:txBody>
      </p:sp>
      <p:sp>
        <p:nvSpPr>
          <p:cNvPr id="300" name="Google Shape;30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Leah </a:t>
            </a:r>
            <a:endParaRPr/>
          </a:p>
        </p:txBody>
      </p:sp>
      <p:sp>
        <p:nvSpPr>
          <p:cNvPr id="306" name="Google Shape;306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e8788b398e_4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ge8788b398e_4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Jazmin</a:t>
            </a:r>
            <a:endParaRPr/>
          </a:p>
        </p:txBody>
      </p:sp>
      <p:sp>
        <p:nvSpPr>
          <p:cNvPr id="314" name="Google Shape;314;ge8788b398e_4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e8788b398e_4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ge8788b398e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1" name="Google Shape;321;ge8788b398e_4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Julieta </a:t>
            </a:r>
            <a:endParaRPr/>
          </a:p>
        </p:txBody>
      </p:sp>
      <p:sp>
        <p:nvSpPr>
          <p:cNvPr id="158" name="Google Shape;15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Jazmin</a:t>
            </a:r>
            <a:endParaRPr/>
          </a:p>
        </p:txBody>
      </p:sp>
      <p:sp>
        <p:nvSpPr>
          <p:cNvPr id="164" name="Google Shape;16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eb38cd5e1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Jazmin </a:t>
            </a:r>
            <a:endParaRPr/>
          </a:p>
        </p:txBody>
      </p:sp>
      <p:sp>
        <p:nvSpPr>
          <p:cNvPr id="170" name="Google Shape;170;geb38cd5e1d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Jazmin </a:t>
            </a:r>
            <a:endParaRPr/>
          </a:p>
        </p:txBody>
      </p:sp>
      <p:sp>
        <p:nvSpPr>
          <p:cNvPr id="177" name="Google Shape;17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Jazmin</a:t>
            </a:r>
            <a:endParaRPr/>
          </a:p>
        </p:txBody>
      </p:sp>
      <p:sp>
        <p:nvSpPr>
          <p:cNvPr id="183" name="Google Shape;18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Julieta</a:t>
            </a:r>
            <a:endParaRPr/>
          </a:p>
        </p:txBody>
      </p:sp>
      <p:sp>
        <p:nvSpPr>
          <p:cNvPr id="189" name="Google Shape;18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Julieta </a:t>
            </a:r>
            <a:endParaRPr/>
          </a:p>
        </p:txBody>
      </p:sp>
      <p:sp>
        <p:nvSpPr>
          <p:cNvPr id="200" name="Google Shape;20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17" name="Google Shape;1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995862"/>
            <a:ext cx="9144000" cy="186213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2"/>
          <p:cNvSpPr txBox="1"/>
          <p:nvPr>
            <p:ph type="ctrTitle"/>
          </p:nvPr>
        </p:nvSpPr>
        <p:spPr>
          <a:xfrm>
            <a:off x="914400" y="1803405"/>
            <a:ext cx="7315200" cy="1825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" type="subTitle"/>
          </p:nvPr>
        </p:nvSpPr>
        <p:spPr>
          <a:xfrm>
            <a:off x="914400" y="3632201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22"/>
          <p:cNvSpPr txBox="1"/>
          <p:nvPr>
            <p:ph idx="10" type="dt"/>
          </p:nvPr>
        </p:nvSpPr>
        <p:spPr>
          <a:xfrm>
            <a:off x="5932170" y="4323845"/>
            <a:ext cx="22974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1" type="ftr"/>
          </p:nvPr>
        </p:nvSpPr>
        <p:spPr>
          <a:xfrm>
            <a:off x="914400" y="4323846"/>
            <a:ext cx="48806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2"/>
          <p:cNvSpPr txBox="1"/>
          <p:nvPr>
            <p:ph idx="12" type="sldNum"/>
          </p:nvPr>
        </p:nvSpPr>
        <p:spPr>
          <a:xfrm>
            <a:off x="6057900" y="1430867"/>
            <a:ext cx="2171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1"/>
          <p:cNvSpPr txBox="1"/>
          <p:nvPr>
            <p:ph type="title"/>
          </p:nvPr>
        </p:nvSpPr>
        <p:spPr>
          <a:xfrm>
            <a:off x="594355" y="4697361"/>
            <a:ext cx="7956482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1"/>
          <p:cNvSpPr/>
          <p:nvPr>
            <p:ph idx="2" type="pic"/>
          </p:nvPr>
        </p:nvSpPr>
        <p:spPr>
          <a:xfrm>
            <a:off x="594355" y="977035"/>
            <a:ext cx="7950260" cy="3406972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31"/>
          <p:cNvSpPr txBox="1"/>
          <p:nvPr>
            <p:ph idx="1" type="body"/>
          </p:nvPr>
        </p:nvSpPr>
        <p:spPr>
          <a:xfrm>
            <a:off x="594360" y="5516716"/>
            <a:ext cx="7955280" cy="746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9" name="Google Shape;79;p31"/>
          <p:cNvSpPr txBox="1"/>
          <p:nvPr>
            <p:ph idx="10" type="dt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1" type="ftr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2" type="sldNum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 showMasterSp="0">
  <p:cSld name="Title and Ca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83" name="Google Shape;83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995862"/>
            <a:ext cx="9144000" cy="186213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32"/>
          <p:cNvSpPr txBox="1"/>
          <p:nvPr>
            <p:ph type="title"/>
          </p:nvPr>
        </p:nvSpPr>
        <p:spPr>
          <a:xfrm>
            <a:off x="594360" y="753533"/>
            <a:ext cx="7955280" cy="280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2"/>
          <p:cNvSpPr txBox="1"/>
          <p:nvPr>
            <p:ph idx="1" type="body"/>
          </p:nvPr>
        </p:nvSpPr>
        <p:spPr>
          <a:xfrm>
            <a:off x="685800" y="3649134"/>
            <a:ext cx="7772400" cy="13308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6" name="Google Shape;86;p32"/>
          <p:cNvSpPr txBox="1"/>
          <p:nvPr>
            <p:ph idx="10" type="dt"/>
          </p:nvPr>
        </p:nvSpPr>
        <p:spPr>
          <a:xfrm>
            <a:off x="5562176" y="381001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2"/>
          <p:cNvSpPr txBox="1"/>
          <p:nvPr>
            <p:ph idx="11" type="ftr"/>
          </p:nvPr>
        </p:nvSpPr>
        <p:spPr>
          <a:xfrm>
            <a:off x="594360" y="381001"/>
            <a:ext cx="48306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2"/>
          <p:cNvSpPr txBox="1"/>
          <p:nvPr>
            <p:ph idx="12" type="sldNum"/>
          </p:nvPr>
        </p:nvSpPr>
        <p:spPr>
          <a:xfrm>
            <a:off x="7882466" y="381001"/>
            <a:ext cx="6671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 showMasterSp="0">
  <p:cSld name="Quote with Capti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90" name="Google Shape;9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995862"/>
            <a:ext cx="9144000" cy="186213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3"/>
          <p:cNvSpPr txBox="1"/>
          <p:nvPr>
            <p:ph type="title"/>
          </p:nvPr>
        </p:nvSpPr>
        <p:spPr>
          <a:xfrm>
            <a:off x="768351" y="753534"/>
            <a:ext cx="7613650" cy="27562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3"/>
          <p:cNvSpPr txBox="1"/>
          <p:nvPr>
            <p:ph idx="1" type="body"/>
          </p:nvPr>
        </p:nvSpPr>
        <p:spPr>
          <a:xfrm>
            <a:off x="977899" y="3509768"/>
            <a:ext cx="7194552" cy="444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3" name="Google Shape;93;p33"/>
          <p:cNvSpPr txBox="1"/>
          <p:nvPr>
            <p:ph idx="2" type="body"/>
          </p:nvPr>
        </p:nvSpPr>
        <p:spPr>
          <a:xfrm>
            <a:off x="685800" y="4174597"/>
            <a:ext cx="7778752" cy="821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4" name="Google Shape;94;p33"/>
          <p:cNvSpPr txBox="1"/>
          <p:nvPr>
            <p:ph idx="10" type="dt"/>
          </p:nvPr>
        </p:nvSpPr>
        <p:spPr>
          <a:xfrm>
            <a:off x="5562176" y="381001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3"/>
          <p:cNvSpPr txBox="1"/>
          <p:nvPr>
            <p:ph idx="11" type="ftr"/>
          </p:nvPr>
        </p:nvSpPr>
        <p:spPr>
          <a:xfrm>
            <a:off x="594360" y="379438"/>
            <a:ext cx="48306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3"/>
          <p:cNvSpPr txBox="1"/>
          <p:nvPr>
            <p:ph idx="12" type="sldNum"/>
          </p:nvPr>
        </p:nvSpPr>
        <p:spPr>
          <a:xfrm>
            <a:off x="7882466" y="381001"/>
            <a:ext cx="6671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33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 showMasterSp="0">
  <p:cSld name="Name Card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100" name="Google Shape;100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995862"/>
            <a:ext cx="9144000" cy="186213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4"/>
          <p:cNvSpPr txBox="1"/>
          <p:nvPr>
            <p:ph type="title"/>
          </p:nvPr>
        </p:nvSpPr>
        <p:spPr>
          <a:xfrm>
            <a:off x="685800" y="1124702"/>
            <a:ext cx="7774782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4"/>
          <p:cNvSpPr txBox="1"/>
          <p:nvPr>
            <p:ph idx="1" type="body"/>
          </p:nvPr>
        </p:nvSpPr>
        <p:spPr>
          <a:xfrm>
            <a:off x="685792" y="3648316"/>
            <a:ext cx="7773608" cy="999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3" name="Google Shape;103;p34"/>
          <p:cNvSpPr txBox="1"/>
          <p:nvPr>
            <p:ph idx="10" type="dt"/>
          </p:nvPr>
        </p:nvSpPr>
        <p:spPr>
          <a:xfrm>
            <a:off x="5562176" y="378884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4"/>
          <p:cNvSpPr txBox="1"/>
          <p:nvPr>
            <p:ph idx="11" type="ftr"/>
          </p:nvPr>
        </p:nvSpPr>
        <p:spPr>
          <a:xfrm>
            <a:off x="594360" y="378884"/>
            <a:ext cx="48306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4"/>
          <p:cNvSpPr txBox="1"/>
          <p:nvPr>
            <p:ph idx="12" type="sldNum"/>
          </p:nvPr>
        </p:nvSpPr>
        <p:spPr>
          <a:xfrm>
            <a:off x="7882466" y="381001"/>
            <a:ext cx="6671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5"/>
          <p:cNvSpPr txBox="1"/>
          <p:nvPr>
            <p:ph type="title"/>
          </p:nvPr>
        </p:nvSpPr>
        <p:spPr>
          <a:xfrm>
            <a:off x="2171701" y="762000"/>
            <a:ext cx="6377939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5"/>
          <p:cNvSpPr txBox="1"/>
          <p:nvPr>
            <p:ph idx="1" type="body"/>
          </p:nvPr>
        </p:nvSpPr>
        <p:spPr>
          <a:xfrm>
            <a:off x="594361" y="2202080"/>
            <a:ext cx="2560320" cy="617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9" name="Google Shape;109;p35"/>
          <p:cNvSpPr txBox="1"/>
          <p:nvPr>
            <p:ph idx="2" type="body"/>
          </p:nvPr>
        </p:nvSpPr>
        <p:spPr>
          <a:xfrm>
            <a:off x="594360" y="2904564"/>
            <a:ext cx="2560320" cy="3359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0" name="Google Shape;110;p35"/>
          <p:cNvSpPr txBox="1"/>
          <p:nvPr>
            <p:ph idx="3" type="body"/>
          </p:nvPr>
        </p:nvSpPr>
        <p:spPr>
          <a:xfrm>
            <a:off x="3302237" y="2201333"/>
            <a:ext cx="2560320" cy="626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1" name="Google Shape;111;p35"/>
          <p:cNvSpPr txBox="1"/>
          <p:nvPr>
            <p:ph idx="4" type="body"/>
          </p:nvPr>
        </p:nvSpPr>
        <p:spPr>
          <a:xfrm>
            <a:off x="3300781" y="2904068"/>
            <a:ext cx="2560320" cy="3359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2" name="Google Shape;112;p35"/>
          <p:cNvSpPr txBox="1"/>
          <p:nvPr>
            <p:ph idx="5" type="body"/>
          </p:nvPr>
        </p:nvSpPr>
        <p:spPr>
          <a:xfrm>
            <a:off x="5989319" y="2192866"/>
            <a:ext cx="2560320" cy="626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3" name="Google Shape;113;p35"/>
          <p:cNvSpPr txBox="1"/>
          <p:nvPr>
            <p:ph idx="6" type="body"/>
          </p:nvPr>
        </p:nvSpPr>
        <p:spPr>
          <a:xfrm>
            <a:off x="5989320" y="2904564"/>
            <a:ext cx="2560320" cy="3359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4" name="Google Shape;114;p35"/>
          <p:cNvSpPr txBox="1"/>
          <p:nvPr>
            <p:ph idx="10" type="dt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5"/>
          <p:cNvSpPr txBox="1"/>
          <p:nvPr>
            <p:ph idx="11" type="ftr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5"/>
          <p:cNvSpPr txBox="1"/>
          <p:nvPr>
            <p:ph idx="12" type="sldNum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6"/>
          <p:cNvSpPr txBox="1"/>
          <p:nvPr>
            <p:ph type="title"/>
          </p:nvPr>
        </p:nvSpPr>
        <p:spPr>
          <a:xfrm>
            <a:off x="2171702" y="762000"/>
            <a:ext cx="6381984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6"/>
          <p:cNvSpPr txBox="1"/>
          <p:nvPr>
            <p:ph idx="1" type="body"/>
          </p:nvPr>
        </p:nvSpPr>
        <p:spPr>
          <a:xfrm>
            <a:off x="594360" y="4113340"/>
            <a:ext cx="2560320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36"/>
          <p:cNvSpPr/>
          <p:nvPr>
            <p:ph idx="2" type="pic"/>
          </p:nvPr>
        </p:nvSpPr>
        <p:spPr>
          <a:xfrm>
            <a:off x="594360" y="2331720"/>
            <a:ext cx="2560320" cy="15073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960"/>
              </a:srgbClr>
            </a:outerShdw>
          </a:effectLst>
        </p:spPr>
      </p:sp>
      <p:sp>
        <p:nvSpPr>
          <p:cNvPr id="121" name="Google Shape;121;p36"/>
          <p:cNvSpPr txBox="1"/>
          <p:nvPr>
            <p:ph idx="3" type="body"/>
          </p:nvPr>
        </p:nvSpPr>
        <p:spPr>
          <a:xfrm>
            <a:off x="594360" y="4796103"/>
            <a:ext cx="2560320" cy="1467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2" name="Google Shape;122;p36"/>
          <p:cNvSpPr txBox="1"/>
          <p:nvPr>
            <p:ph idx="4" type="body"/>
          </p:nvPr>
        </p:nvSpPr>
        <p:spPr>
          <a:xfrm>
            <a:off x="3291873" y="4113340"/>
            <a:ext cx="2560320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3" name="Google Shape;123;p36"/>
          <p:cNvSpPr/>
          <p:nvPr>
            <p:ph idx="5" type="pic"/>
          </p:nvPr>
        </p:nvSpPr>
        <p:spPr>
          <a:xfrm>
            <a:off x="3291872" y="2331720"/>
            <a:ext cx="2560320" cy="1509862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960"/>
              </a:srgbClr>
            </a:outerShdw>
          </a:effectLst>
        </p:spPr>
      </p:sp>
      <p:sp>
        <p:nvSpPr>
          <p:cNvPr id="124" name="Google Shape;124;p36"/>
          <p:cNvSpPr txBox="1"/>
          <p:nvPr>
            <p:ph idx="6" type="body"/>
          </p:nvPr>
        </p:nvSpPr>
        <p:spPr>
          <a:xfrm>
            <a:off x="3290858" y="4796102"/>
            <a:ext cx="2560320" cy="1467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5" name="Google Shape;125;p36"/>
          <p:cNvSpPr txBox="1"/>
          <p:nvPr>
            <p:ph idx="7" type="body"/>
          </p:nvPr>
        </p:nvSpPr>
        <p:spPr>
          <a:xfrm>
            <a:off x="5993365" y="4113340"/>
            <a:ext cx="2560320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6" name="Google Shape;126;p36"/>
          <p:cNvSpPr/>
          <p:nvPr>
            <p:ph idx="8" type="pic"/>
          </p:nvPr>
        </p:nvSpPr>
        <p:spPr>
          <a:xfrm>
            <a:off x="5993364" y="2331721"/>
            <a:ext cx="2560320" cy="1508919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960"/>
              </a:srgbClr>
            </a:outerShdw>
          </a:effectLst>
        </p:spPr>
      </p:sp>
      <p:sp>
        <p:nvSpPr>
          <p:cNvPr id="127" name="Google Shape;127;p36"/>
          <p:cNvSpPr txBox="1"/>
          <p:nvPr>
            <p:ph idx="9" type="body"/>
          </p:nvPr>
        </p:nvSpPr>
        <p:spPr>
          <a:xfrm>
            <a:off x="5993272" y="4796100"/>
            <a:ext cx="2560320" cy="1467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8" name="Google Shape;128;p36"/>
          <p:cNvSpPr txBox="1"/>
          <p:nvPr>
            <p:ph idx="10" type="dt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6"/>
          <p:cNvSpPr txBox="1"/>
          <p:nvPr>
            <p:ph idx="11" type="ftr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6"/>
          <p:cNvSpPr txBox="1"/>
          <p:nvPr>
            <p:ph idx="12" type="sldNum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7"/>
          <p:cNvSpPr txBox="1"/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7"/>
          <p:cNvSpPr txBox="1"/>
          <p:nvPr>
            <p:ph idx="1" type="body"/>
          </p:nvPr>
        </p:nvSpPr>
        <p:spPr>
          <a:xfrm rot="5400000">
            <a:off x="2537460" y="251460"/>
            <a:ext cx="4069080" cy="7955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7"/>
          <p:cNvSpPr txBox="1"/>
          <p:nvPr>
            <p:ph idx="10" type="dt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7"/>
          <p:cNvSpPr txBox="1"/>
          <p:nvPr>
            <p:ph idx="11" type="ftr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7"/>
          <p:cNvSpPr txBox="1"/>
          <p:nvPr>
            <p:ph idx="12" type="sldNum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138" name="Google Shape;138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995862"/>
            <a:ext cx="9144000" cy="186213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8"/>
          <p:cNvSpPr txBox="1"/>
          <p:nvPr>
            <p:ph type="title"/>
          </p:nvPr>
        </p:nvSpPr>
        <p:spPr>
          <a:xfrm rot="5400000">
            <a:off x="5653777" y="2099995"/>
            <a:ext cx="4248675" cy="154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8"/>
          <p:cNvSpPr txBox="1"/>
          <p:nvPr>
            <p:ph idx="1" type="body"/>
          </p:nvPr>
        </p:nvSpPr>
        <p:spPr>
          <a:xfrm rot="5400000">
            <a:off x="1608512" y="-268025"/>
            <a:ext cx="4249732" cy="6278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38"/>
          <p:cNvSpPr txBox="1"/>
          <p:nvPr>
            <p:ph idx="10" type="dt"/>
          </p:nvPr>
        </p:nvSpPr>
        <p:spPr>
          <a:xfrm>
            <a:off x="5562176" y="381001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8"/>
          <p:cNvSpPr txBox="1"/>
          <p:nvPr>
            <p:ph idx="11" type="ftr"/>
          </p:nvPr>
        </p:nvSpPr>
        <p:spPr>
          <a:xfrm>
            <a:off x="594360" y="381001"/>
            <a:ext cx="48306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8"/>
          <p:cNvSpPr txBox="1"/>
          <p:nvPr>
            <p:ph idx="12" type="sldNum"/>
          </p:nvPr>
        </p:nvSpPr>
        <p:spPr>
          <a:xfrm>
            <a:off x="7882466" y="381001"/>
            <a:ext cx="6671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/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" type="body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0" type="dt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1" type="ftr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3"/>
          <p:cNvSpPr txBox="1"/>
          <p:nvPr>
            <p:ph idx="12" type="sldNum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/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" type="body"/>
          </p:nvPr>
        </p:nvSpPr>
        <p:spPr>
          <a:xfrm>
            <a:off x="594360" y="2194560"/>
            <a:ext cx="3910579" cy="4069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2" type="body"/>
          </p:nvPr>
        </p:nvSpPr>
        <p:spPr>
          <a:xfrm>
            <a:off x="4642099" y="2194560"/>
            <a:ext cx="3907540" cy="4069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0" type="dt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11" type="ftr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2" type="sldNum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 txBox="1"/>
          <p:nvPr>
            <p:ph type="title"/>
          </p:nvPr>
        </p:nvSpPr>
        <p:spPr>
          <a:xfrm>
            <a:off x="594360" y="1524000"/>
            <a:ext cx="407573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/>
          <p:nvPr>
            <p:ph idx="2" type="pic"/>
          </p:nvPr>
        </p:nvSpPr>
        <p:spPr>
          <a:xfrm>
            <a:off x="4877524" y="751242"/>
            <a:ext cx="3674234" cy="5512398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25"/>
          <p:cNvSpPr txBox="1"/>
          <p:nvPr>
            <p:ph idx="1" type="body"/>
          </p:nvPr>
        </p:nvSpPr>
        <p:spPr>
          <a:xfrm>
            <a:off x="594360" y="3124200"/>
            <a:ext cx="4075730" cy="3139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0" name="Google Shape;40;p25"/>
          <p:cNvSpPr txBox="1"/>
          <p:nvPr>
            <p:ph idx="10" type="dt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5"/>
          <p:cNvSpPr txBox="1"/>
          <p:nvPr>
            <p:ph idx="11" type="ftr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5"/>
          <p:cNvSpPr txBox="1"/>
          <p:nvPr>
            <p:ph idx="12" type="sldNum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44" name="Google Shape;44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995862"/>
            <a:ext cx="9144000" cy="186213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6"/>
          <p:cNvSpPr txBox="1"/>
          <p:nvPr>
            <p:ph type="title"/>
          </p:nvPr>
        </p:nvSpPr>
        <p:spPr>
          <a:xfrm>
            <a:off x="594360" y="753534"/>
            <a:ext cx="7955280" cy="2801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" type="body"/>
          </p:nvPr>
        </p:nvSpPr>
        <p:spPr>
          <a:xfrm>
            <a:off x="594360" y="3641726"/>
            <a:ext cx="7955281" cy="1354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7" name="Google Shape;47;p26"/>
          <p:cNvSpPr txBox="1"/>
          <p:nvPr>
            <p:ph idx="10" type="dt"/>
          </p:nvPr>
        </p:nvSpPr>
        <p:spPr>
          <a:xfrm>
            <a:off x="5562176" y="381001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11" type="ftr"/>
          </p:nvPr>
        </p:nvSpPr>
        <p:spPr>
          <a:xfrm>
            <a:off x="594360" y="381001"/>
            <a:ext cx="48306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6"/>
          <p:cNvSpPr txBox="1"/>
          <p:nvPr>
            <p:ph idx="12" type="sldNum"/>
          </p:nvPr>
        </p:nvSpPr>
        <p:spPr>
          <a:xfrm>
            <a:off x="7882466" y="381001"/>
            <a:ext cx="6671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 txBox="1"/>
          <p:nvPr>
            <p:ph type="title"/>
          </p:nvPr>
        </p:nvSpPr>
        <p:spPr>
          <a:xfrm>
            <a:off x="2171700" y="762000"/>
            <a:ext cx="637794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" type="body"/>
          </p:nvPr>
        </p:nvSpPr>
        <p:spPr>
          <a:xfrm>
            <a:off x="821279" y="2183802"/>
            <a:ext cx="368365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sz="2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7"/>
          <p:cNvSpPr txBox="1"/>
          <p:nvPr>
            <p:ph idx="2" type="body"/>
          </p:nvPr>
        </p:nvSpPr>
        <p:spPr>
          <a:xfrm>
            <a:off x="594359" y="3132667"/>
            <a:ext cx="3910579" cy="31309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7"/>
          <p:cNvSpPr txBox="1"/>
          <p:nvPr>
            <p:ph idx="3" type="body"/>
          </p:nvPr>
        </p:nvSpPr>
        <p:spPr>
          <a:xfrm>
            <a:off x="4869018" y="2183802"/>
            <a:ext cx="368062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sz="2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27"/>
          <p:cNvSpPr txBox="1"/>
          <p:nvPr>
            <p:ph idx="4" type="body"/>
          </p:nvPr>
        </p:nvSpPr>
        <p:spPr>
          <a:xfrm>
            <a:off x="4642098" y="3132667"/>
            <a:ext cx="3907541" cy="31309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0" type="dt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11" type="ftr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7"/>
          <p:cNvSpPr txBox="1"/>
          <p:nvPr>
            <p:ph idx="12" type="sldNum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8"/>
          <p:cNvSpPr txBox="1"/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8"/>
          <p:cNvSpPr txBox="1"/>
          <p:nvPr>
            <p:ph idx="10" type="dt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8"/>
          <p:cNvSpPr txBox="1"/>
          <p:nvPr>
            <p:ph idx="11" type="ftr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12" type="sldNum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9"/>
          <p:cNvSpPr txBox="1"/>
          <p:nvPr>
            <p:ph idx="10" type="dt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9"/>
          <p:cNvSpPr txBox="1"/>
          <p:nvPr>
            <p:ph idx="11" type="ftr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 txBox="1"/>
          <p:nvPr>
            <p:ph idx="12" type="sldNum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/>
          <p:nvPr>
            <p:ph type="title"/>
          </p:nvPr>
        </p:nvSpPr>
        <p:spPr>
          <a:xfrm>
            <a:off x="594360" y="1524000"/>
            <a:ext cx="3086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" type="body"/>
          </p:nvPr>
        </p:nvSpPr>
        <p:spPr>
          <a:xfrm>
            <a:off x="3886200" y="746760"/>
            <a:ext cx="4663440" cy="5516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2" type="body"/>
          </p:nvPr>
        </p:nvSpPr>
        <p:spPr>
          <a:xfrm>
            <a:off x="594360" y="3124200"/>
            <a:ext cx="3086100" cy="3139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30"/>
          <p:cNvSpPr txBox="1"/>
          <p:nvPr>
            <p:ph idx="10" type="dt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0"/>
          <p:cNvSpPr txBox="1"/>
          <p:nvPr>
            <p:ph idx="11" type="ftr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2" type="sldNum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TOP.png" id="10" name="Google Shape;10;p2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10810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1"/>
          <p:cNvSpPr txBox="1"/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" type="body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0" type="dt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1" type="ftr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1"/>
          <p:cNvSpPr txBox="1"/>
          <p:nvPr>
            <p:ph idx="12" type="sldNum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hss.fullerton.edu/students/icc/interclub_council.aspx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asi.hss.icc@gmail.com" TargetMode="External"/><Relationship Id="rId4" Type="http://schemas.openxmlformats.org/officeDocument/2006/relationships/hyperlink" Target="mailto:hss.icc.vicechair@gmail.com" TargetMode="External"/><Relationship Id="rId5" Type="http://schemas.openxmlformats.org/officeDocument/2006/relationships/hyperlink" Target="mailto:doa.hss.icc@gmail.com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1drv.ms/w/s!AqdvaCUOHNSahRUHREkWj-YUF5Lh?e=e2b6y5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youtube.com/watch?v=eYwKX_P8YkU&amp;feature=emb_title" TargetMode="External"/><Relationship Id="rId4" Type="http://schemas.openxmlformats.org/officeDocument/2006/relationships/hyperlink" Target="https://www.youtube.com/watch?v=eYwKX_P8YkU&amp;feature=emb_title" TargetMode="External"/><Relationship Id="rId5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1drv.ms/w/s!AqdvaCUOHNSahRP5JVWlbiktxvxH?e=qQApEp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1drv.ms/w/s!AqdvaCUOHNSahRES8pcDknKdEUJM?e=OPlLF3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asi.hss.icc@gmail.com" TargetMode="External"/><Relationship Id="rId4" Type="http://schemas.openxmlformats.org/officeDocument/2006/relationships/hyperlink" Target="mailto:hss.icc.vicechair@gmail.com" TargetMode="External"/><Relationship Id="rId5" Type="http://schemas.openxmlformats.org/officeDocument/2006/relationships/hyperlink" Target="http://doa.hss.icc@gmail.com" TargetMode="External"/><Relationship Id="rId6" Type="http://schemas.openxmlformats.org/officeDocument/2006/relationships/hyperlink" Target="http://%20sjf.hss.icc@gmail.com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hss.icc.pr@gmail.com" TargetMode="External"/><Relationship Id="rId4" Type="http://schemas.openxmlformats.org/officeDocument/2006/relationships/hyperlink" Target="mailto:asboard-hss2@fullerton.edu" TargetMode="External"/><Relationship Id="rId5" Type="http://schemas.openxmlformats.org/officeDocument/2006/relationships/hyperlink" Target="mailto:asboard-hss@fullerton.edu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camoreno@fullerton.edu" TargetMode="External"/><Relationship Id="rId4" Type="http://schemas.openxmlformats.org/officeDocument/2006/relationships/hyperlink" Target="mailto:zz-tawatson@fullerton.edu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hss.fullerton.edu/students/icc/interclub_council.aspx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/>
          <p:nvPr>
            <p:ph idx="1" type="subTitle"/>
          </p:nvPr>
        </p:nvSpPr>
        <p:spPr>
          <a:xfrm>
            <a:off x="2142625" y="3451203"/>
            <a:ext cx="484632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n-US" sz="2400"/>
              <a:t>ALL</a:t>
            </a: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</a:t>
            </a:r>
            <a:r>
              <a:rPr lang="en-US" sz="2400"/>
              <a:t>1</a:t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Google Shape;149;p1"/>
          <p:cNvSpPr txBox="1"/>
          <p:nvPr>
            <p:ph type="ctrTitle"/>
          </p:nvPr>
        </p:nvSpPr>
        <p:spPr>
          <a:xfrm>
            <a:off x="732154" y="1503172"/>
            <a:ext cx="7667263" cy="1463302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HUMANITIES AND SOCIAL SCIENCES INTER-CLUB COUNCIL</a:t>
            </a:r>
            <a:endParaRPr b="0" i="0" sz="3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e8fbecde5a_0_8"/>
          <p:cNvSpPr txBox="1"/>
          <p:nvPr>
            <p:ph type="title"/>
          </p:nvPr>
        </p:nvSpPr>
        <p:spPr>
          <a:xfrm>
            <a:off x="2171700" y="764373"/>
            <a:ext cx="6378000" cy="129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Changes in the Checklist  </a:t>
            </a:r>
            <a:endParaRPr/>
          </a:p>
        </p:txBody>
      </p:sp>
      <p:sp>
        <p:nvSpPr>
          <p:cNvPr id="216" name="Google Shape;216;ge8fbecde5a_0_8"/>
          <p:cNvSpPr txBox="1"/>
          <p:nvPr/>
        </p:nvSpPr>
        <p:spPr>
          <a:xfrm>
            <a:off x="711900" y="1791625"/>
            <a:ext cx="81276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●"/>
            </a:pPr>
            <a:r>
              <a:rPr lang="en-US" sz="1900">
                <a:latin typeface="Century Gothic"/>
                <a:ea typeface="Century Gothic"/>
                <a:cs typeface="Century Gothic"/>
                <a:sym typeface="Century Gothic"/>
              </a:rPr>
              <a:t>Allocation form will be changed to an online form by September 30, 2021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○"/>
            </a:pPr>
            <a:r>
              <a:rPr lang="en-US" sz="1900">
                <a:latin typeface="Century Gothic"/>
                <a:ea typeface="Century Gothic"/>
                <a:cs typeface="Century Gothic"/>
                <a:sym typeface="Century Gothic"/>
              </a:rPr>
              <a:t>For now we will continue to use the allocation form that is on the HSS ICC website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■"/>
            </a:pPr>
            <a:r>
              <a:rPr lang="en-US" sz="19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http://hss.fullerton.edu/students/icc/interclub_council.aspx</a:t>
            </a:r>
            <a:r>
              <a:rPr lang="en-US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"/>
          <p:cNvSpPr txBox="1"/>
          <p:nvPr>
            <p:ph type="title"/>
          </p:nvPr>
        </p:nvSpPr>
        <p:spPr>
          <a:xfrm>
            <a:off x="127078" y="2780597"/>
            <a:ext cx="3483002" cy="13792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lang="en-US"/>
              <a:t>WHO DO I SUBMIT MY PROPOSAL PACKET TO?</a:t>
            </a:r>
            <a:endParaRPr/>
          </a:p>
        </p:txBody>
      </p:sp>
      <p:sp>
        <p:nvSpPr>
          <p:cNvPr id="222" name="Google Shape;222;p9"/>
          <p:cNvSpPr txBox="1"/>
          <p:nvPr>
            <p:ph idx="1" type="body"/>
          </p:nvPr>
        </p:nvSpPr>
        <p:spPr>
          <a:xfrm>
            <a:off x="3675489" y="1995778"/>
            <a:ext cx="5257517" cy="38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Email electronic packet to </a:t>
            </a:r>
            <a:r>
              <a:rPr lang="en-US" sz="2800" u="sng">
                <a:solidFill>
                  <a:schemeClr val="hlink"/>
                </a:solidFill>
                <a:hlinkClick r:id="rId3"/>
              </a:rPr>
              <a:t>Chair</a:t>
            </a:r>
            <a:r>
              <a:rPr lang="en-US" sz="2800"/>
              <a:t>, </a:t>
            </a:r>
            <a:r>
              <a:rPr lang="en-US" sz="2800" u="sng">
                <a:solidFill>
                  <a:schemeClr val="hlink"/>
                </a:solidFill>
                <a:hlinkClick r:id="rId4"/>
              </a:rPr>
              <a:t>Vice Chair/Treasurer</a:t>
            </a:r>
            <a:r>
              <a:rPr lang="en-US" sz="2800"/>
              <a:t>, and </a:t>
            </a:r>
            <a:r>
              <a:rPr lang="en-US" sz="2800" u="sng">
                <a:solidFill>
                  <a:schemeClr val="hlink"/>
                </a:solidFill>
                <a:hlinkClick r:id="rId5"/>
              </a:rPr>
              <a:t>DOA</a:t>
            </a:r>
            <a:r>
              <a:rPr lang="en-US" sz="2800"/>
              <a:t> by 10:00am on the Monday before you propose as </a:t>
            </a:r>
            <a:r>
              <a:rPr b="1" lang="en-US" sz="2800"/>
              <a:t>one</a:t>
            </a:r>
            <a:r>
              <a:rPr lang="en-US" sz="2800"/>
              <a:t> PDF document.</a:t>
            </a:r>
            <a:endParaRPr sz="2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No physical packet due, only electronic packet required for fall 2021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"/>
          <p:cNvSpPr txBox="1"/>
          <p:nvPr>
            <p:ph type="title"/>
          </p:nvPr>
        </p:nvSpPr>
        <p:spPr>
          <a:xfrm>
            <a:off x="1380945" y="1224448"/>
            <a:ext cx="637794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/>
              <a:t>ROBERT'S RULES OF ORDER</a:t>
            </a:r>
            <a:endParaRPr/>
          </a:p>
        </p:txBody>
      </p:sp>
      <p:pic>
        <p:nvPicPr>
          <p:cNvPr descr="A large room&#10;&#10;Description automatically generated" id="228" name="Google Shape;22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796" y="2743292"/>
            <a:ext cx="5532406" cy="3657412"/>
          </a:xfrm>
          <a:prstGeom prst="ellipse">
            <a:avLst/>
          </a:prstGeom>
          <a:noFill/>
          <a:ln cap="rnd" cmpd="sng" w="190500">
            <a:solidFill>
              <a:srgbClr val="C8C6BD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bl">
              <a:srgbClr val="000000"/>
            </a:outerShdw>
          </a:effectLst>
        </p:spPr>
      </p:pic>
      <p:pic>
        <p:nvPicPr>
          <p:cNvPr descr="A picture containing luggage, suitcase, night, lit&#10;&#10;Description automatically generated" id="229" name="Google Shape;22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0400" y="3049438"/>
            <a:ext cx="27432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"/>
          <p:cNvSpPr txBox="1"/>
          <p:nvPr>
            <p:ph type="title"/>
          </p:nvPr>
        </p:nvSpPr>
        <p:spPr>
          <a:xfrm>
            <a:off x="269066" y="2411429"/>
            <a:ext cx="2700463" cy="204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Century Gothic"/>
              <a:buNone/>
            </a:pPr>
            <a:r>
              <a:rPr lang="en-US"/>
              <a:t>ROBERT'S</a:t>
            </a:r>
            <a:br>
              <a:rPr lang="en-US"/>
            </a:br>
            <a:r>
              <a:rPr lang="en-US"/>
              <a:t>RULES OF ORDER Overview</a:t>
            </a:r>
            <a:endParaRPr/>
          </a:p>
        </p:txBody>
      </p:sp>
      <p:sp>
        <p:nvSpPr>
          <p:cNvPr id="235" name="Google Shape;235;p11"/>
          <p:cNvSpPr txBox="1"/>
          <p:nvPr>
            <p:ph idx="1" type="body"/>
          </p:nvPr>
        </p:nvSpPr>
        <p:spPr>
          <a:xfrm>
            <a:off x="2595411" y="520505"/>
            <a:ext cx="6393843" cy="6337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77800" lvl="1" marL="800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HSS ICC is a Funding Council</a:t>
            </a:r>
            <a:endParaRPr/>
          </a:p>
          <a:p>
            <a:pPr indent="-177800" lvl="1" marL="800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Specific language is used for Robert’s Rule of Order </a:t>
            </a:r>
            <a:endParaRPr/>
          </a:p>
          <a:p>
            <a:pPr indent="-177800" lvl="1" marL="800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Chair (Jazmin) will facilitate the meeting and use Robert’s Rules of Order</a:t>
            </a:r>
            <a:endParaRPr/>
          </a:p>
          <a:p>
            <a:pPr indent="-177800" lvl="1" marL="800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You as HSS ICC Representatives will also use specific language in the meeting to uphold Robert's Rules of Order</a:t>
            </a:r>
            <a:endParaRPr/>
          </a:p>
          <a:p>
            <a:pPr indent="-177800" lvl="1" marL="800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HSS ICC Bylaws</a:t>
            </a:r>
            <a:endParaRPr/>
          </a:p>
          <a:p>
            <a:pPr indent="-177800" lvl="1" marL="800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600" u="sng" cap="none" strike="noStrike">
                <a:solidFill>
                  <a:srgbClr val="6B9F25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HSS ICC ByLaws_Updated Spring 2020.docx</a:t>
            </a:r>
            <a:endParaRPr sz="2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2" marL="1257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 on Section Article IV, Section 5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Order in which we will have our meetings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"/>
          <p:cNvSpPr txBox="1"/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/>
              <a:t>ROBERTS RULE'S VIDEO</a:t>
            </a:r>
            <a:endParaRPr/>
          </a:p>
        </p:txBody>
      </p:sp>
      <p:sp>
        <p:nvSpPr>
          <p:cNvPr id="241" name="Google Shape;241;p12"/>
          <p:cNvSpPr txBox="1"/>
          <p:nvPr>
            <p:ph idx="1" type="body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https://www.youtube.com/watch?v=eYwKX_P8YkU&amp;feature=emb</a:t>
            </a:r>
            <a:r>
              <a:rPr lang="en-US" sz="2400" u="sng">
                <a:solidFill>
                  <a:schemeClr val="hlink"/>
                </a:solidFill>
                <a:hlinkClick r:id="rId4"/>
              </a:rPr>
              <a:t>_title</a:t>
            </a:r>
            <a:endParaRPr sz="2400"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Main Motion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Amendment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Amendment to an Amendment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Feel free to re-watch the full video! Or contact any of the e-board members for questions**</a:t>
            </a:r>
            <a:endParaRPr/>
          </a:p>
        </p:txBody>
      </p:sp>
      <p:pic>
        <p:nvPicPr>
          <p:cNvPr descr="A close up of a logo&#10;&#10;Description automatically generated" id="242" name="Google Shape;24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81003" y="5077190"/>
            <a:ext cx="1981201" cy="1706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"/>
          <p:cNvSpPr txBox="1"/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/>
              <a:t>ROBERT'S RULES IN BYLAWS</a:t>
            </a:r>
            <a:endParaRPr/>
          </a:p>
        </p:txBody>
      </p:sp>
      <p:sp>
        <p:nvSpPr>
          <p:cNvPr id="248" name="Google Shape;248;p13"/>
          <p:cNvSpPr txBox="1"/>
          <p:nvPr>
            <p:ph idx="1" type="body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Expectations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That you follow Robert’s Rule of Order when: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Approving Agenda and Minutes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Roll Call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Opening items from Old Business and New Business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During Discussion, Questions, and Voting of Proposal Packets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Making Announcements</a:t>
            </a:r>
            <a:endParaRPr/>
          </a:p>
          <a:p>
            <a:pPr indent="-77469" lvl="2" marL="1143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457200" lvl="3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7647"/>
              <a:buFont typeface="Arial"/>
              <a:buChar char="•"/>
            </a:pPr>
            <a:r>
              <a:rPr b="0" i="0" lang="en-US" sz="3200" u="sng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Roberts Rule of Order Cheat Sheet (1).docx</a:t>
            </a:r>
            <a:r>
              <a:rPr b="0" i="0" lang="en-US" sz="3200" u="sng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review</a:t>
            </a:r>
            <a:endParaRPr b="0" i="0" sz="3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does Robert's Rules Look Like for our meetings? </a:t>
            </a:r>
            <a:endParaRPr/>
          </a:p>
          <a:p>
            <a:pPr indent="-109854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64135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e8788b398e_2_0"/>
          <p:cNvSpPr txBox="1"/>
          <p:nvPr>
            <p:ph type="title"/>
          </p:nvPr>
        </p:nvSpPr>
        <p:spPr>
          <a:xfrm>
            <a:off x="3367454" y="0"/>
            <a:ext cx="5776546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Past Agenda Example</a:t>
            </a:r>
            <a:endParaRPr/>
          </a:p>
        </p:txBody>
      </p:sp>
      <p:pic>
        <p:nvPicPr>
          <p:cNvPr id="255" name="Google Shape;255;ge8788b398e_2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9483" y="947936"/>
            <a:ext cx="6865034" cy="5806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 txBox="1"/>
          <p:nvPr>
            <p:ph type="title"/>
          </p:nvPr>
        </p:nvSpPr>
        <p:spPr>
          <a:xfrm>
            <a:off x="3367454" y="0"/>
            <a:ext cx="5776546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Past Agenda Example</a:t>
            </a:r>
            <a:endParaRPr/>
          </a:p>
        </p:txBody>
      </p:sp>
      <p:pic>
        <p:nvPicPr>
          <p:cNvPr id="262" name="Google Shape;26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5522" y="1293845"/>
            <a:ext cx="7372955" cy="5223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5"/>
          <p:cNvSpPr txBox="1"/>
          <p:nvPr>
            <p:ph type="title"/>
          </p:nvPr>
        </p:nvSpPr>
        <p:spPr>
          <a:xfrm>
            <a:off x="4116813" y="316303"/>
            <a:ext cx="4535805" cy="12263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lang="en-US" sz="4000"/>
              <a:t>ROBERT'S RULES VIRTUAL  PRACTICE</a:t>
            </a:r>
            <a:endParaRPr/>
          </a:p>
        </p:txBody>
      </p:sp>
      <p:sp>
        <p:nvSpPr>
          <p:cNvPr id="268" name="Google Shape;268;p15"/>
          <p:cNvSpPr txBox="1"/>
          <p:nvPr>
            <p:ph idx="1" type="body"/>
          </p:nvPr>
        </p:nvSpPr>
        <p:spPr>
          <a:xfrm>
            <a:off x="4576888" y="2031520"/>
            <a:ext cx="4075730" cy="3139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Making a Main Motion Exercise</a:t>
            </a:r>
            <a:endParaRPr sz="28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u="sng">
                <a:solidFill>
                  <a:schemeClr val="hlink"/>
                </a:solidFill>
                <a:hlinkClick r:id="rId3"/>
              </a:rPr>
              <a:t>Robert's Rules Motion document (1).docx</a:t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269" name="Google Shape;26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4286" y="1539223"/>
            <a:ext cx="3275161" cy="17667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270" name="Google Shape;27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63306" y="3430898"/>
            <a:ext cx="2182484" cy="16208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271" name="Google Shape;27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235788" y="3660935"/>
            <a:ext cx="1613140" cy="1448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0"/>
          <p:cNvSpPr txBox="1"/>
          <p:nvPr>
            <p:ph type="title"/>
          </p:nvPr>
        </p:nvSpPr>
        <p:spPr>
          <a:xfrm>
            <a:off x="0" y="1885071"/>
            <a:ext cx="9143999" cy="2560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entury Gothic"/>
              <a:buNone/>
            </a:pPr>
            <a:r>
              <a:rPr lang="en-US" sz="6600">
                <a:latin typeface="Calibri"/>
                <a:ea typeface="Calibri"/>
                <a:cs typeface="Calibri"/>
                <a:sym typeface="Calibri"/>
              </a:rPr>
              <a:t>Thank you!</a:t>
            </a:r>
            <a:br>
              <a:rPr lang="en-US" sz="66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6600"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sz="5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"/>
          <p:cNvSpPr txBox="1"/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/>
              <a:t>ZOOM NETIQUETTE AND INTRODUCTIONS </a:t>
            </a:r>
            <a:endParaRPr/>
          </a:p>
        </p:txBody>
      </p:sp>
      <p:sp>
        <p:nvSpPr>
          <p:cNvPr id="155" name="Google Shape;155;p2"/>
          <p:cNvSpPr txBox="1"/>
          <p:nvPr>
            <p:ph idx="1" type="body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/>
              <a:t>Mute Mic when not speaking 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/>
              <a:t>Keep cameras on whenever possible 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US">
                <a:solidFill>
                  <a:srgbClr val="000000"/>
                </a:solidFill>
              </a:rPr>
              <a:t>Rename yourself to include your org, name, and pronouns 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US">
                <a:solidFill>
                  <a:srgbClr val="000000"/>
                </a:solidFill>
              </a:rPr>
              <a:t>Board members will make sure to maintain pronouns 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200"/>
              <a:buChar char="•"/>
            </a:pPr>
            <a:r>
              <a:rPr b="1" lang="en-US">
                <a:solidFill>
                  <a:srgbClr val="FF0000"/>
                </a:solidFill>
              </a:rPr>
              <a:t>Intro: </a:t>
            </a:r>
            <a:r>
              <a:rPr b="1" lang="en-US"/>
              <a:t>When called on please state your name, major, year, what club you represent and something you are passionate about.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/>
        </p:nvSpPr>
        <p:spPr>
          <a:xfrm>
            <a:off x="143692" y="5034724"/>
            <a:ext cx="8798031" cy="1620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steps listed above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up a brief ½ - 1-page explanation as to why you would like to sit on the council and how you will contribute to the value of Humanities and social sciences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(This will later be presented to the council, and new memberships will be voted on)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2" name="Google Shape;282;p16"/>
          <p:cNvSpPr txBox="1"/>
          <p:nvPr/>
        </p:nvSpPr>
        <p:spPr>
          <a:xfrm>
            <a:off x="2119564" y="4609132"/>
            <a:ext cx="6534907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NEW ORGANIZATIONS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3" name="Google Shape;283;p16"/>
          <p:cNvSpPr txBox="1"/>
          <p:nvPr>
            <p:ph idx="1" type="body"/>
          </p:nvPr>
        </p:nvSpPr>
        <p:spPr>
          <a:xfrm>
            <a:off x="265850" y="1131515"/>
            <a:ext cx="8908868" cy="3255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Registered through Student Life and Leadership</a:t>
            </a:r>
            <a:endParaRPr b="1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2000">
                <a:latin typeface="Century Gothic"/>
                <a:ea typeface="Century Gothic"/>
                <a:cs typeface="Century Gothic"/>
                <a:sym typeface="Century Gothic"/>
              </a:rPr>
              <a:t>Fill out the HSS ICC online registration form</a:t>
            </a:r>
            <a:endParaRPr b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2000">
                <a:latin typeface="Century Gothic"/>
                <a:ea typeface="Century Gothic"/>
                <a:cs typeface="Century Gothic"/>
                <a:sym typeface="Century Gothic"/>
              </a:rPr>
              <a:t>Complete a p</a:t>
            </a:r>
            <a:r>
              <a:rPr b="1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acke</a:t>
            </a:r>
            <a:r>
              <a:rPr b="1" lang="en-US" sz="2000"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b="1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including: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1" marL="8001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Letter from the advisor and department chair (On CSUF letterhead) – one letter is ok with both signatures (digital signature are ok)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Copy of class schedule with students CWID and CSUF email for each representative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800">
                <a:latin typeface="Century Gothic"/>
                <a:ea typeface="Century Gothic"/>
                <a:cs typeface="Century Gothic"/>
                <a:sym typeface="Century Gothic"/>
              </a:rPr>
              <a:t>A r</a:t>
            </a: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oster showing </a:t>
            </a: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75</a:t>
            </a: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 of club members are from the College of Humanities &amp; Social Sciences,</a:t>
            </a: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US" sz="1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</a:t>
            </a:r>
            <a:r>
              <a:rPr b="1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letter of support from the advisor and department chair confirming that at least </a:t>
            </a: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75</a:t>
            </a: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 of club members are H&amp;SS students.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br>
              <a:rPr lang="en-US"/>
            </a:br>
            <a:endParaRPr/>
          </a:p>
          <a:p>
            <a:pPr indent="-241300" lvl="1" marL="8001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t/>
            </a:r>
            <a:endParaRPr/>
          </a:p>
          <a:p>
            <a:pPr indent="-62992" lvl="2" marL="402336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</a:pPr>
            <a:r>
              <a:t/>
            </a: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4" name="Google Shape;284;p16"/>
          <p:cNvSpPr txBox="1"/>
          <p:nvPr>
            <p:ph type="title"/>
          </p:nvPr>
        </p:nvSpPr>
        <p:spPr>
          <a:xfrm>
            <a:off x="2117182" y="656697"/>
            <a:ext cx="6534907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RETURNING ORGANIZATIONS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7"/>
          <p:cNvSpPr txBox="1"/>
          <p:nvPr>
            <p:ph idx="1" type="body"/>
          </p:nvPr>
        </p:nvSpPr>
        <p:spPr>
          <a:xfrm>
            <a:off x="692331" y="2083526"/>
            <a:ext cx="7857309" cy="4592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Must be on </a:t>
            </a:r>
            <a:r>
              <a:rPr b="1" i="0" lang="en-US" sz="20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OFFICIAL</a:t>
            </a:r>
            <a:r>
              <a:rPr b="0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CSUF LETTERHEAD</a:t>
            </a:r>
            <a:endParaRPr b="0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Student’s name ( Letter may include all names of HSS ICC representatives in the same letter)</a:t>
            </a:r>
            <a:endParaRPr b="0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 organization name </a:t>
            </a:r>
            <a:endParaRPr b="0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Student’s CWID</a:t>
            </a:r>
            <a:endParaRPr b="0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 enrollment status (full or part time), majoring in Humanities and Social Sciences</a:t>
            </a:r>
            <a:endParaRPr b="0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 is in good academic standing</a:t>
            </a:r>
            <a:endParaRPr b="0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(Recommended) to say that student is supported by the Faculty advisor and Department chair in their ability to accurately represent the student body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Advisor letter template can be found on HSS ICC website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17"/>
          <p:cNvSpPr txBox="1"/>
          <p:nvPr>
            <p:ph type="title"/>
          </p:nvPr>
        </p:nvSpPr>
        <p:spPr>
          <a:xfrm>
            <a:off x="1600170" y="790498"/>
            <a:ext cx="637794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NEEDS TO BE INCLUDED IN THE LETTER</a:t>
            </a:r>
            <a:r>
              <a:rPr lang="en-US" sz="28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SUPPORT?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fficial Letterhead Sample. A typed letter of support from the faculty advisors &amp; department chair on official CSUF letter head." id="296" name="Google Shape;29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0173" y="558221"/>
            <a:ext cx="4689565" cy="629977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8"/>
          <p:cNvSpPr txBox="1"/>
          <p:nvPr>
            <p:ph type="title"/>
          </p:nvPr>
        </p:nvSpPr>
        <p:spPr>
          <a:xfrm>
            <a:off x="90854" y="2543924"/>
            <a:ext cx="4099319" cy="1164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Official Letterhead Sample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lass schedule generated by Titanium, with the student's CWID and CSUF email typed at the bottom." id="302" name="Google Shape;30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2048" y="873679"/>
            <a:ext cx="5275361" cy="4388237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9"/>
          <p:cNvSpPr txBox="1"/>
          <p:nvPr>
            <p:ph type="title"/>
          </p:nvPr>
        </p:nvSpPr>
        <p:spPr>
          <a:xfrm>
            <a:off x="-194740" y="2273793"/>
            <a:ext cx="3139643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r>
              <a:rPr lang="en-US" sz="2800">
                <a:latin typeface="Century Gothic"/>
                <a:ea typeface="Century Gothic"/>
                <a:cs typeface="Century Gothic"/>
                <a:sym typeface="Century Gothic"/>
              </a:rPr>
              <a:t>SAMPLE SCHDEULE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lub roster, showing that at least 50% of students in the sample organization are H&amp;SS majors. " id="308" name="Google Shape;30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4735" y="435516"/>
            <a:ext cx="4605404" cy="6247719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0"/>
          <p:cNvSpPr txBox="1"/>
          <p:nvPr>
            <p:ph type="title"/>
          </p:nvPr>
        </p:nvSpPr>
        <p:spPr>
          <a:xfrm>
            <a:off x="-751790" y="2930390"/>
            <a:ext cx="4656655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r>
              <a:rPr lang="en-US" sz="2800">
                <a:latin typeface="Century Gothic"/>
                <a:ea typeface="Century Gothic"/>
                <a:cs typeface="Century Gothic"/>
                <a:sym typeface="Century Gothic"/>
              </a:rPr>
              <a:t>ROSTER</a:t>
            </a:r>
            <a:r>
              <a:rPr lang="en-US" sz="2800"/>
              <a:t> SAMPLE</a:t>
            </a:r>
            <a:endParaRPr/>
          </a:p>
        </p:txBody>
      </p:sp>
      <p:sp>
        <p:nvSpPr>
          <p:cNvPr id="310" name="Google Shape;310;p20"/>
          <p:cNvSpPr txBox="1"/>
          <p:nvPr/>
        </p:nvSpPr>
        <p:spPr>
          <a:xfrm>
            <a:off x="7000531" y="4065973"/>
            <a:ext cx="11896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99% HSS majors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e8788b398e_4_7"/>
          <p:cNvSpPr txBox="1"/>
          <p:nvPr>
            <p:ph type="title"/>
          </p:nvPr>
        </p:nvSpPr>
        <p:spPr>
          <a:xfrm>
            <a:off x="2171700" y="414418"/>
            <a:ext cx="6378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REMINDERS</a:t>
            </a:r>
            <a:endParaRPr/>
          </a:p>
        </p:txBody>
      </p:sp>
      <p:sp>
        <p:nvSpPr>
          <p:cNvPr id="317" name="Google Shape;317;ge8788b398e_4_7"/>
          <p:cNvSpPr txBox="1"/>
          <p:nvPr>
            <p:ph idx="1" type="body"/>
          </p:nvPr>
        </p:nvSpPr>
        <p:spPr>
          <a:xfrm>
            <a:off x="594300" y="1873155"/>
            <a:ext cx="7955400" cy="45704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92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Char char="-"/>
            </a:pPr>
            <a:r>
              <a:rPr lang="en-US" sz="2300"/>
              <a:t>Vacant Positions in Social Justice Facilitator and Director of Public Relations </a:t>
            </a:r>
            <a:endParaRPr/>
          </a:p>
          <a:p>
            <a:pPr indent="-3492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Char char="-"/>
            </a:pPr>
            <a:r>
              <a:rPr lang="en-US" sz="2300"/>
              <a:t>GroupMe Discussion (create new one or add folks to last year’s GroupMe page)</a:t>
            </a:r>
            <a:endParaRPr sz="2300"/>
          </a:p>
          <a:p>
            <a:pPr indent="-3492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-US" sz="2300"/>
              <a:t>Who would like to be apart of next week’s agenda?</a:t>
            </a:r>
            <a:endParaRPr sz="2300"/>
          </a:p>
          <a:p>
            <a:pPr indent="-3492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-US" sz="2100"/>
              <a:t>Re-registration packet due Thursday, Sep 2 by 11: 59 pm for </a:t>
            </a:r>
            <a:r>
              <a:rPr lang="en-US" sz="2100">
                <a:highlight>
                  <a:srgbClr val="FFF2CC"/>
                </a:highlight>
              </a:rPr>
              <a:t>HSS ICC</a:t>
            </a:r>
            <a:endParaRPr sz="2100">
              <a:highlight>
                <a:srgbClr val="FFF2CC"/>
              </a:highlight>
            </a:endParaRPr>
          </a:p>
          <a:p>
            <a:pPr indent="-3492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-US" sz="2100"/>
              <a:t>Re-registration through Student Life and Leadership Office using </a:t>
            </a:r>
            <a:r>
              <a:rPr lang="en-US" sz="2100">
                <a:highlight>
                  <a:srgbClr val="FFF2CC"/>
                </a:highlight>
              </a:rPr>
              <a:t>Titanlink </a:t>
            </a:r>
            <a:r>
              <a:rPr lang="en-US" sz="2100"/>
              <a:t>due August 31st</a:t>
            </a:r>
            <a:endParaRPr sz="2100"/>
          </a:p>
          <a:p>
            <a:pPr indent="-3492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-US" sz="2100"/>
              <a:t>To be apart of next week’s agenda send packet by  Monday, Aug 30 by 10:00am </a:t>
            </a:r>
            <a:endParaRPr sz="2100"/>
          </a:p>
          <a:p>
            <a:pPr indent="-349250" lvl="1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-US" sz="2100"/>
              <a:t>Any club announcements?</a:t>
            </a:r>
            <a:endParaRPr sz="2100"/>
          </a:p>
          <a:p>
            <a:pPr indent="-349250" lvl="1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-US" sz="2100"/>
              <a:t>We’ll see you at Discoverfest! </a:t>
            </a:r>
            <a:endParaRPr sz="21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8788b398e_4_0"/>
          <p:cNvSpPr txBox="1"/>
          <p:nvPr>
            <p:ph idx="1" type="body"/>
          </p:nvPr>
        </p:nvSpPr>
        <p:spPr>
          <a:xfrm>
            <a:off x="818025" y="1526450"/>
            <a:ext cx="7718100" cy="10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27407"/>
              <a:buNone/>
            </a:pPr>
            <a:r>
              <a:rPr lang="en-US" sz="7100"/>
              <a:t>ANY QUESTIONS? </a:t>
            </a:r>
            <a:endParaRPr sz="7100"/>
          </a:p>
        </p:txBody>
      </p:sp>
      <p:pic>
        <p:nvPicPr>
          <p:cNvPr descr="Question,the decision of the,pictogram,the question mark,questions ..." id="324" name="Google Shape;324;ge8788b398e_4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5575" y="2931375"/>
            <a:ext cx="1656550" cy="3313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"/>
          <p:cNvSpPr txBox="1"/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/>
              <a:t>ICEBREAKER</a:t>
            </a:r>
            <a:endParaRPr/>
          </a:p>
        </p:txBody>
      </p:sp>
      <p:sp>
        <p:nvSpPr>
          <p:cNvPr id="161" name="Google Shape;161;p3"/>
          <p:cNvSpPr txBox="1"/>
          <p:nvPr>
            <p:ph idx="1" type="body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/>
              <a:t>In your various breakout rooms, go to your photos/gallery and show the others your favorite photo and tell the story behind the photo.</a:t>
            </a:r>
            <a:r>
              <a:rPr b="1" lang="en-US"/>
              <a:t> 10 minutes!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b="1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Be sure to introduce yourself: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Name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Pronouns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Major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Club you are affiliated 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-203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Breakout room of 3-5 people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"/>
          <p:cNvSpPr txBox="1"/>
          <p:nvPr>
            <p:ph idx="1" type="body"/>
          </p:nvPr>
        </p:nvSpPr>
        <p:spPr>
          <a:xfrm>
            <a:off x="594360" y="2194560"/>
            <a:ext cx="8295640" cy="435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d</a:t>
            </a: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istribute funds from ASI for student travel and on</a:t>
            </a:r>
            <a:r>
              <a:rPr b="0" lang="en-US" sz="2400"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campus events open to all students</a:t>
            </a:r>
            <a:endParaRPr b="0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Increase inter-relation and collaboration between H&amp;SS organizations and foster a more well</a:t>
            </a:r>
            <a:r>
              <a:rPr b="0" lang="en-US" sz="2400"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rounded learning environment</a:t>
            </a:r>
            <a:endParaRPr b="0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Promote our college and showcase our work and achievements as students </a:t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4"/>
          <p:cNvSpPr txBox="1"/>
          <p:nvPr>
            <p:ph type="title"/>
          </p:nvPr>
        </p:nvSpPr>
        <p:spPr>
          <a:xfrm>
            <a:off x="594360" y="764373"/>
            <a:ext cx="795528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DO WE EXIST?</a:t>
            </a:r>
            <a:endParaRPr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b38cd5e1d_0_8"/>
          <p:cNvSpPr txBox="1"/>
          <p:nvPr>
            <p:ph idx="1" type="body"/>
          </p:nvPr>
        </p:nvSpPr>
        <p:spPr>
          <a:xfrm>
            <a:off x="292825" y="1586575"/>
            <a:ext cx="7968300" cy="51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835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1" lang="en-US" sz="1800"/>
              <a:t>Jazmin Flores</a:t>
            </a:r>
            <a:r>
              <a:rPr b="1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b="0" i="1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Chair</a:t>
            </a:r>
            <a:endParaRPr i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835" lvl="1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</a:pPr>
            <a:r>
              <a:rPr lang="en-US" sz="18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asi.hss.icc@gmail.com</a:t>
            </a:r>
            <a:endParaRPr b="1" sz="1800"/>
          </a:p>
          <a:p>
            <a:pPr indent="-330835" lvl="1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</a:pPr>
            <a:r>
              <a:rPr b="1" lang="en-US" sz="1800"/>
              <a:t>Student </a:t>
            </a:r>
            <a:r>
              <a:rPr b="1" i="0" lang="en-US" sz="1800" u="none" cap="none" strike="noStrike"/>
              <a:t>Hours</a:t>
            </a:r>
            <a:r>
              <a:rPr b="1" lang="en-US" sz="1800"/>
              <a:t>: </a:t>
            </a:r>
            <a:r>
              <a:rPr lang="en-US" sz="1800"/>
              <a:t>Tuesday (9-10:30 am)Wednesday (8-9:30 am)</a:t>
            </a:r>
            <a:endParaRPr sz="1800"/>
          </a:p>
          <a:p>
            <a:pPr indent="-190500" lvl="3" marL="1600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800"/>
              <a:t>Location(s): zoom: 666 190 0019 and Gordon Hall 211B</a:t>
            </a:r>
            <a:endParaRPr sz="1800"/>
          </a:p>
          <a:p>
            <a:pPr indent="-330835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1" lang="en-US" sz="1800"/>
              <a:t>Julieta Zavala, </a:t>
            </a:r>
            <a:r>
              <a:rPr b="0" i="1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Vice Chair / Treasurer</a:t>
            </a:r>
            <a:endParaRPr i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667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hss.icc.vicechair@gmail.com</a:t>
            </a:r>
            <a:r>
              <a:rPr b="1" lang="en-US" sz="1800"/>
              <a:t> </a:t>
            </a:r>
            <a:endParaRPr b="1" sz="1800"/>
          </a:p>
          <a:p>
            <a:pPr indent="-2667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-US" sz="1800"/>
              <a:t>Student Hours: </a:t>
            </a:r>
            <a:r>
              <a:rPr lang="en-US" sz="1800"/>
              <a:t>Monday (9 - 11 am)</a:t>
            </a:r>
            <a:endParaRPr sz="1800"/>
          </a:p>
          <a:p>
            <a:pPr indent="-190500" lvl="3" marL="1600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800"/>
              <a:t>Location(s): zoom: 83815925374// passcode: 128372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en-US" sz="1800"/>
              <a:t>Leah Yagin, </a:t>
            </a:r>
            <a:r>
              <a:rPr i="1" lang="en-US" sz="1800"/>
              <a:t>Director of Administration  </a:t>
            </a:r>
            <a:endParaRPr i="1" sz="18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1800" u="sng">
                <a:solidFill>
                  <a:schemeClr val="hlink"/>
                </a:solidFill>
                <a:hlinkClick r:id="rId5"/>
              </a:rPr>
              <a:t>doa.hss.icc@gmail.com </a:t>
            </a:r>
            <a:endParaRPr b="1" sz="1800">
              <a:solidFill>
                <a:schemeClr val="hlink"/>
              </a:solidFill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-US" sz="1800"/>
              <a:t>Student Hours: </a:t>
            </a:r>
            <a:r>
              <a:rPr lang="en-US" sz="1800"/>
              <a:t>Monday (9am-11am)</a:t>
            </a:r>
            <a:endParaRPr sz="1800"/>
          </a:p>
          <a:p>
            <a: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800"/>
              <a:t>Location(s): Zoom: 409 806 1817 </a:t>
            </a:r>
            <a:endParaRPr sz="2000"/>
          </a:p>
          <a:p>
            <a:pPr indent="0" lvl="3" marL="1409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                          Passcode: m6b7Df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3" marL="1409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200"/>
          </a:p>
          <a:p>
            <a:pPr indent="-178435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8435" lvl="2" marL="12573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2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8435" lvl="2" marL="12573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8435" lvl="2" marL="12573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None/>
            </a:pPr>
            <a:r>
              <a:t/>
            </a:r>
            <a:endParaRPr b="1" i="0" sz="1665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3" name="Google Shape;173;geb38cd5e1d_0_8"/>
          <p:cNvSpPr txBox="1"/>
          <p:nvPr>
            <p:ph type="title"/>
          </p:nvPr>
        </p:nvSpPr>
        <p:spPr>
          <a:xfrm>
            <a:off x="740267" y="906069"/>
            <a:ext cx="75210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LEADER</a:t>
            </a:r>
            <a:r>
              <a:rPr lang="en-US" sz="2800"/>
              <a:t>’S CONTACT INFO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Google Shape;174;geb38cd5e1d_0_8"/>
          <p:cNvSpPr txBox="1"/>
          <p:nvPr/>
        </p:nvSpPr>
        <p:spPr>
          <a:xfrm>
            <a:off x="311575" y="5330769"/>
            <a:ext cx="3965400" cy="14208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835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1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N/A, </a:t>
            </a:r>
            <a:r>
              <a:rPr b="0" i="1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 Justice Facilitator</a:t>
            </a:r>
            <a:r>
              <a:rPr b="1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1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66700" lvl="1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</a:pPr>
            <a:r>
              <a:rPr b="0" i="0" lang="en-US" sz="180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 sjf.hss.icc@gmail.com</a:t>
            </a:r>
            <a:endParaRPr b="1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66700" lvl="1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</a:pPr>
            <a:r>
              <a:rPr b="1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 Hours: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n/a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905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Location(s): n/a</a:t>
            </a:r>
            <a:endParaRPr b="1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"/>
          <p:cNvSpPr txBox="1"/>
          <p:nvPr>
            <p:ph idx="1" type="body"/>
          </p:nvPr>
        </p:nvSpPr>
        <p:spPr>
          <a:xfrm>
            <a:off x="292825" y="1586575"/>
            <a:ext cx="5841300" cy="51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835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1" lang="en-US" sz="2000">
                <a:solidFill>
                  <a:srgbClr val="000000"/>
                </a:solidFill>
              </a:rPr>
              <a:t>N/A</a:t>
            </a:r>
            <a:r>
              <a:rPr lang="en-US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-US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Director of Public Relations</a:t>
            </a:r>
            <a:endParaRPr i="1" sz="20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667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u="sng">
                <a:solidFill>
                  <a:schemeClr val="hlink"/>
                </a:solidFill>
                <a:hlinkClick r:id="rId3"/>
              </a:rPr>
              <a:t>hss.icc.pr@gmail.com</a:t>
            </a:r>
            <a:endParaRPr b="1"/>
          </a:p>
          <a:p>
            <a:pPr indent="-2667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-US"/>
              <a:t>Student Hours: </a:t>
            </a:r>
            <a:r>
              <a:rPr lang="en-US"/>
              <a:t>n/a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-330835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-US" sz="2000"/>
              <a:t>David Velazquez,</a:t>
            </a:r>
            <a:r>
              <a:rPr lang="en-US" sz="2000"/>
              <a:t> </a:t>
            </a:r>
            <a:r>
              <a:rPr i="1" lang="en-US" sz="2000"/>
              <a:t>Board of Director of HSS </a:t>
            </a:r>
            <a:endParaRPr i="1" sz="2000"/>
          </a:p>
          <a:p>
            <a:pPr indent="-2667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u="sng">
                <a:solidFill>
                  <a:schemeClr val="hlink"/>
                </a:solidFill>
                <a:hlinkClick r:id="rId4"/>
              </a:rPr>
              <a:t>asboard-hss2@fullerton.edu</a:t>
            </a:r>
            <a:endParaRPr b="1"/>
          </a:p>
          <a:p>
            <a:pPr indent="-2667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-US"/>
              <a:t>Student Hours: </a:t>
            </a:r>
            <a:r>
              <a:rPr lang="en-US"/>
              <a:t>by appointment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-330835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1" lang="en-US" sz="2000">
                <a:solidFill>
                  <a:srgbClr val="000000"/>
                </a:solidFill>
              </a:rPr>
              <a:t>Marcus Arnline</a:t>
            </a:r>
            <a:r>
              <a:rPr b="1" lang="en-US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US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-US" sz="2000">
                <a:solidFill>
                  <a:srgbClr val="000000"/>
                </a:solidFill>
              </a:rPr>
              <a:t>Board of Director of HSS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asboard-hss@fullerton.edu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667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-US"/>
              <a:t>Student Hours: </a:t>
            </a:r>
            <a:r>
              <a:rPr lang="en-US"/>
              <a:t>by appointment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12065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0" i="0" sz="4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8435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8435" lvl="2" marL="12573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36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8435" lvl="2" marL="12573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8435" lvl="2" marL="12573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0" name="Google Shape;180;p5"/>
          <p:cNvSpPr txBox="1"/>
          <p:nvPr>
            <p:ph type="title"/>
          </p:nvPr>
        </p:nvSpPr>
        <p:spPr>
          <a:xfrm>
            <a:off x="740267" y="906069"/>
            <a:ext cx="75210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LEADER</a:t>
            </a:r>
            <a:r>
              <a:rPr lang="en-US" sz="2800"/>
              <a:t>’S CONTACT INFO 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 txBox="1"/>
          <p:nvPr>
            <p:ph idx="1" type="body"/>
          </p:nvPr>
        </p:nvSpPr>
        <p:spPr>
          <a:xfrm>
            <a:off x="1028700" y="2057401"/>
            <a:ext cx="7520940" cy="3491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Dr. Connie Moreno Yamashiro, </a:t>
            </a:r>
            <a:r>
              <a:rPr b="0" i="1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Advisor and Assistant Dean of Student Affairs</a:t>
            </a:r>
            <a:endParaRPr b="0" i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64592" lvl="2" marL="402336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b="0" i="0" lang="en-US" sz="240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camoreno@fullerton.edu</a:t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62992" lvl="2" marL="402336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lang="en-US" sz="2400"/>
              <a:t>Kayla Cortez</a:t>
            </a:r>
            <a:r>
              <a:rPr b="1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b="0" i="1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Graduate Assistant</a:t>
            </a:r>
            <a:endParaRPr b="0" i="1"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64464" lvl="2" marL="401955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-US" sz="2400" u="sng">
                <a:solidFill>
                  <a:schemeClr val="hlink"/>
                </a:solidFill>
                <a:hlinkClick r:id="rId4"/>
              </a:rPr>
              <a:t>zz-kacortez@fullerton.edu</a:t>
            </a:r>
            <a:endParaRPr/>
          </a:p>
          <a:p>
            <a:pPr indent="-62992" lvl="2" marL="402336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6"/>
          <p:cNvSpPr txBox="1"/>
          <p:nvPr>
            <p:ph type="title"/>
          </p:nvPr>
        </p:nvSpPr>
        <p:spPr>
          <a:xfrm>
            <a:off x="1028700" y="764373"/>
            <a:ext cx="752094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ADVISING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"/>
          <p:cNvSpPr txBox="1"/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lang="en-US"/>
              <a:t>SUBMITTING PROPOSALS &amp; CHECKLISTS</a:t>
            </a:r>
            <a:endParaRPr/>
          </a:p>
        </p:txBody>
      </p:sp>
      <p:pic>
        <p:nvPicPr>
          <p:cNvPr descr="A close up of a computer&#10;&#10;Description automatically generated" id="192" name="Google Shape;19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023" y="1444755"/>
            <a:ext cx="2743200" cy="16968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3" name="Google Shape;193;p7"/>
          <p:cNvGrpSpPr/>
          <p:nvPr/>
        </p:nvGrpSpPr>
        <p:grpSpPr>
          <a:xfrm>
            <a:off x="1945831" y="3257488"/>
            <a:ext cx="6963243" cy="3050280"/>
            <a:chOff x="0" y="27758"/>
            <a:chExt cx="6963243" cy="3050280"/>
          </a:xfrm>
        </p:grpSpPr>
        <p:sp>
          <p:nvSpPr>
            <p:cNvPr id="194" name="Google Shape;194;p7"/>
            <p:cNvSpPr/>
            <p:nvPr/>
          </p:nvSpPr>
          <p:spPr>
            <a:xfrm>
              <a:off x="0" y="27758"/>
              <a:ext cx="6963243" cy="1471860"/>
            </a:xfrm>
            <a:prstGeom prst="roundRect">
              <a:avLst>
                <a:gd fmla="val 16667" name="adj"/>
              </a:avLst>
            </a:prstGeom>
            <a:solidFill>
              <a:srgbClr val="3194BA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 txBox="1"/>
            <p:nvPr/>
          </p:nvSpPr>
          <p:spPr>
            <a:xfrm>
              <a:off x="71850" y="99608"/>
              <a:ext cx="6819543" cy="1328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0950" lIns="140950" spcFirstLastPara="1" rIns="140950" wrap="square" tIns="14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</a:pPr>
              <a:r>
                <a:rPr b="0" i="0" lang="en-US" sz="3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8074: </a:t>
              </a:r>
              <a:r>
                <a:rPr b="0" i="0" lang="en-US" sz="37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Contracts Fees &amp; Rentals</a:t>
              </a:r>
              <a:endParaRPr b="0" i="0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0" y="1606178"/>
              <a:ext cx="6963243" cy="1471860"/>
            </a:xfrm>
            <a:prstGeom prst="roundRect">
              <a:avLst>
                <a:gd fmla="val 16667" name="adj"/>
              </a:avLst>
            </a:prstGeom>
            <a:solidFill>
              <a:srgbClr val="3194BA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 txBox="1"/>
            <p:nvPr/>
          </p:nvSpPr>
          <p:spPr>
            <a:xfrm>
              <a:off x="71850" y="1678028"/>
              <a:ext cx="6819543" cy="1328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0950" lIns="140950" spcFirstLastPara="1" rIns="140950" wrap="square" tIns="14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</a:pPr>
              <a:r>
                <a:rPr b="0" i="0" lang="en-US" sz="3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8077: Travel (will look different </a:t>
              </a:r>
              <a:r>
                <a:rPr b="0" i="0" lang="en-US" sz="37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Fall 2020)</a:t>
              </a:r>
              <a:endParaRPr b="0" i="0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"/>
          <p:cNvSpPr txBox="1"/>
          <p:nvPr>
            <p:ph type="title"/>
          </p:nvPr>
        </p:nvSpPr>
        <p:spPr>
          <a:xfrm>
            <a:off x="2200097" y="-2360"/>
            <a:ext cx="637794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/>
              <a:t>CHECKLISTS</a:t>
            </a:r>
            <a:endParaRPr/>
          </a:p>
        </p:txBody>
      </p:sp>
      <p:sp>
        <p:nvSpPr>
          <p:cNvPr id="203" name="Google Shape;203;p8"/>
          <p:cNvSpPr txBox="1"/>
          <p:nvPr>
            <p:ph idx="1" type="body"/>
          </p:nvPr>
        </p:nvSpPr>
        <p:spPr>
          <a:xfrm>
            <a:off x="338782" y="1044460"/>
            <a:ext cx="3910579" cy="3785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/>
              <a:t>8074 Checklist</a:t>
            </a:r>
            <a:endParaRPr/>
          </a:p>
        </p:txBody>
      </p:sp>
      <p:sp>
        <p:nvSpPr>
          <p:cNvPr id="204" name="Google Shape;204;p8"/>
          <p:cNvSpPr txBox="1"/>
          <p:nvPr>
            <p:ph idx="2" type="body"/>
          </p:nvPr>
        </p:nvSpPr>
        <p:spPr>
          <a:xfrm>
            <a:off x="4571105" y="1044460"/>
            <a:ext cx="3907540" cy="3785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/>
              <a:t>8077 Checklist</a:t>
            </a:r>
            <a:endParaRPr/>
          </a:p>
        </p:txBody>
      </p:sp>
      <p:sp>
        <p:nvSpPr>
          <p:cNvPr id="205" name="Google Shape;205;p8"/>
          <p:cNvSpPr txBox="1"/>
          <p:nvPr/>
        </p:nvSpPr>
        <p:spPr>
          <a:xfrm>
            <a:off x="275456" y="5429605"/>
            <a:ext cx="8678278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Find updated checklists under "Financial Proposal Forms and Documents" through: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http://hss.fullerton.edu/students/icc/interclub_council.aspx</a:t>
            </a:r>
            <a:r>
              <a:rPr b="0" i="0" lang="en-US" sz="2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screenshot of a cell phone&#10;&#10;Description automatically generated" id="206" name="Google Shape;206;p8"/>
          <p:cNvPicPr preferRelativeResize="0"/>
          <p:nvPr/>
        </p:nvPicPr>
        <p:blipFill rotWithShape="1">
          <a:blip r:embed="rId4">
            <a:alphaModFix/>
          </a:blip>
          <a:srcRect b="7011" l="28619" r="30322" t="10400"/>
          <a:stretch/>
        </p:blipFill>
        <p:spPr>
          <a:xfrm>
            <a:off x="559608" y="1439822"/>
            <a:ext cx="3471279" cy="3901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automatically generated" id="207" name="Google Shape;207;p8"/>
          <p:cNvPicPr preferRelativeResize="0"/>
          <p:nvPr/>
        </p:nvPicPr>
        <p:blipFill rotWithShape="1">
          <a:blip r:embed="rId5">
            <a:alphaModFix/>
          </a:blip>
          <a:srcRect b="11343" l="31184" r="32033" t="11939"/>
          <a:stretch/>
        </p:blipFill>
        <p:spPr>
          <a:xfrm>
            <a:off x="4889517" y="1436760"/>
            <a:ext cx="3087409" cy="3655864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8"/>
          <p:cNvSpPr/>
          <p:nvPr/>
        </p:nvSpPr>
        <p:spPr>
          <a:xfrm>
            <a:off x="419818" y="2439838"/>
            <a:ext cx="3559833" cy="1532627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8"/>
          <p:cNvSpPr/>
          <p:nvPr/>
        </p:nvSpPr>
        <p:spPr>
          <a:xfrm>
            <a:off x="4718649" y="2382328"/>
            <a:ext cx="3257909" cy="1302590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apor Trail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