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674"/>
  </p:normalViewPr>
  <p:slideViewPr>
    <p:cSldViewPr snapToGrid="0">
      <p:cViewPr varScale="1">
        <p:scale>
          <a:sx n="124" d="100"/>
          <a:sy n="124" d="100"/>
        </p:scale>
        <p:origin x="18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uFillTx/>
            </a:endParaRPr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uFillTx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FillTx/>
              </a:defRPr>
            </a:lvl1pPr>
            <a:lvl2pPr>
              <a:defRPr>
                <a:solidFill>
                  <a:schemeClr val="tx2"/>
                </a:solidFill>
                <a:uFillTx/>
              </a:defRPr>
            </a:lvl2pPr>
            <a:lvl3pPr>
              <a:defRPr>
                <a:solidFill>
                  <a:schemeClr val="tx2"/>
                </a:solidFill>
                <a:uFillTx/>
              </a:defRPr>
            </a:lvl3pPr>
            <a:lvl4pPr>
              <a:defRPr>
                <a:solidFill>
                  <a:schemeClr val="tx2"/>
                </a:solidFill>
                <a:uFillTx/>
              </a:defRPr>
            </a:lvl4pPr>
            <a:lvl5pPr>
              <a:defRPr>
                <a:solidFill>
                  <a:schemeClr val="tx2"/>
                </a:solidFill>
                <a:uFillTx/>
              </a:defRPr>
            </a:lvl5pPr>
            <a:lvl6pPr>
              <a:defRPr>
                <a:solidFill>
                  <a:schemeClr val="tx2"/>
                </a:solidFill>
                <a:uFillTx/>
              </a:defRPr>
            </a:lvl6pPr>
            <a:lvl7pPr>
              <a:defRPr>
                <a:solidFill>
                  <a:schemeClr val="tx2"/>
                </a:solidFill>
                <a:uFillTx/>
              </a:defRPr>
            </a:lvl7pPr>
            <a:lvl8pPr>
              <a:defRPr>
                <a:solidFill>
                  <a:schemeClr val="tx2"/>
                </a:solidFill>
                <a:uFillTx/>
              </a:defRPr>
            </a:lvl8pPr>
            <a:lvl9pPr>
              <a:defRPr>
                <a:solidFill>
                  <a:schemeClr val="tx2"/>
                </a:solidFill>
                <a:uFillTx/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uFillTx/>
              </a:rPr>
              <a:t>“</a:t>
            </a: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FillTx/>
              </a:defRPr>
            </a:lvl1pPr>
            <a:lvl2pPr>
              <a:defRPr>
                <a:solidFill>
                  <a:schemeClr val="tx2"/>
                </a:solidFill>
                <a:uFillTx/>
              </a:defRPr>
            </a:lvl2pPr>
            <a:lvl3pPr>
              <a:defRPr>
                <a:solidFill>
                  <a:schemeClr val="tx2"/>
                </a:solidFill>
                <a:uFillTx/>
              </a:defRPr>
            </a:lvl3pPr>
            <a:lvl4pPr>
              <a:defRPr>
                <a:solidFill>
                  <a:schemeClr val="tx2"/>
                </a:solidFill>
                <a:uFillTx/>
              </a:defRPr>
            </a:lvl4pPr>
            <a:lvl5pPr>
              <a:defRPr>
                <a:solidFill>
                  <a:schemeClr val="tx2"/>
                </a:solidFill>
                <a:uFillTx/>
              </a:defRPr>
            </a:lvl5pPr>
            <a:lvl6pPr>
              <a:defRPr>
                <a:solidFill>
                  <a:schemeClr val="tx2"/>
                </a:solidFill>
                <a:uFillTx/>
              </a:defRPr>
            </a:lvl6pPr>
            <a:lvl7pPr>
              <a:defRPr>
                <a:solidFill>
                  <a:schemeClr val="tx2"/>
                </a:solidFill>
                <a:uFillTx/>
              </a:defRPr>
            </a:lvl7pPr>
            <a:lvl8pPr>
              <a:defRPr>
                <a:solidFill>
                  <a:schemeClr val="tx2"/>
                </a:solidFill>
                <a:uFillTx/>
              </a:defRPr>
            </a:lvl8pPr>
            <a:lvl9pPr>
              <a:defRPr>
                <a:solidFill>
                  <a:schemeClr val="tx2"/>
                </a:solidFill>
                <a:uFillTx/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uFillTx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asboardvicechair@gmail.com" TargetMode="External"/><Relationship Id="rId3" Type="http://schemas.openxmlformats.org/officeDocument/2006/relationships/hyperlink" Target="mailto:asi.hss.icc@gmail.com" TargetMode="External"/><Relationship Id="rId7" Type="http://schemas.openxmlformats.org/officeDocument/2006/relationships/hyperlink" Target="mailto:Hss.icc.pr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jf.hss.icc@gmail.com" TargetMode="External"/><Relationship Id="rId5" Type="http://schemas.openxmlformats.org/officeDocument/2006/relationships/hyperlink" Target="mailto:doa.hss.icc@gmail.com" TargetMode="External"/><Relationship Id="rId4" Type="http://schemas.openxmlformats.org/officeDocument/2006/relationships/hyperlink" Target="mailto:hss.icc.vicechair@gmail.com" TargetMode="External"/><Relationship Id="rId9" Type="http://schemas.openxmlformats.org/officeDocument/2006/relationships/hyperlink" Target="mailto:asboard-hss@fullerton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moreno@fullerton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zz-mquirarte@fullerton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ubTitle" idx="1"/>
          </p:nvPr>
        </p:nvSpPr>
        <p:spPr>
          <a:xfrm>
            <a:off x="2142625" y="3451203"/>
            <a:ext cx="484632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Fall 2019</a:t>
            </a:r>
            <a:endParaRPr sz="2400" b="0" i="0" u="none" strike="noStrike" cap="none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" name="Google Shape;98;p13"/>
          <p:cNvSpPr txBox="1">
            <a:spLocks noGrp="1"/>
          </p:cNvSpPr>
          <p:nvPr>
            <p:ph type="ctrTitle"/>
          </p:nvPr>
        </p:nvSpPr>
        <p:spPr>
          <a:xfrm>
            <a:off x="732154" y="1503172"/>
            <a:ext cx="7667263" cy="146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HUMANITIES AND SOCIAL SCIENCES INTER-CLUB COUNCIL</a:t>
            </a:r>
            <a:endParaRPr sz="3600" b="0" i="0" u="none" strike="noStrike" cap="none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idx="1"/>
          </p:nvPr>
        </p:nvSpPr>
        <p:spPr>
          <a:xfrm>
            <a:off x="594360" y="2194560"/>
            <a:ext cx="8295640" cy="43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To d</a:t>
            </a: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istribute funds from ASI for student travel and on</a:t>
            </a:r>
            <a:r>
              <a:rPr lang="en-US" sz="2400" b="0" dirty="0">
                <a:uFillTx/>
                <a:latin typeface="Century Gothic" panose="020B0502020202020204" pitchFamily="34" charset="0"/>
              </a:rPr>
              <a:t>-</a:t>
            </a: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campus events open to all students</a:t>
            </a:r>
            <a:endParaRPr sz="2400" b="0" dirty="0">
              <a:uFillTx/>
              <a:latin typeface="Century Gothic" panose="020B0502020202020204" pitchFamily="34" charset="0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Increase inter-relation and collaboration between H&amp;SS organizations and foster a more well</a:t>
            </a:r>
            <a:r>
              <a:rPr lang="en-US" sz="2400" b="0" dirty="0">
                <a:uFillTx/>
                <a:latin typeface="Century Gothic" panose="020B0502020202020204" pitchFamily="34" charset="0"/>
              </a:rPr>
              <a:t>-</a:t>
            </a: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rounded learning environment</a:t>
            </a:r>
            <a:endParaRPr sz="2400" b="0" dirty="0">
              <a:uFillTx/>
              <a:latin typeface="Century Gothic" panose="020B0502020202020204" pitchFamily="34" charset="0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Promote our college and showcase our work and achievements as students </a:t>
            </a:r>
            <a:endParaRPr sz="2400" b="0" i="0" u="none" strike="noStrike" cap="none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US" sz="280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WHY DO WE EXIST?</a:t>
            </a:r>
            <a:endParaRPr sz="2800" i="0" u="none" strike="noStrike" cap="none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idx="1"/>
          </p:nvPr>
        </p:nvSpPr>
        <p:spPr>
          <a:xfrm>
            <a:off x="795397" y="1617412"/>
            <a:ext cx="7521000" cy="516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pPr marL="342900" marR="0" lvl="0" indent="-3308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b="1" dirty="0">
                <a:uFillTx/>
                <a:latin typeface="Century Gothic" panose="020B0502020202020204" pitchFamily="34" charset="0"/>
              </a:rPr>
              <a:t>Jacqueline Montero</a:t>
            </a:r>
            <a:r>
              <a:rPr lang="en-US" sz="1200" b="1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200" b="0" i="1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Chair</a:t>
            </a:r>
            <a:endParaRPr lang="en-US" sz="1200" i="1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800100" lvl="1" indent="-33083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dirty="0">
                <a:uFillTx/>
                <a:latin typeface="Century Gothic" panose="020B0502020202020204" pitchFamily="34" charset="0"/>
                <a:hlinkClick r:id="rId3"/>
              </a:rPr>
              <a:t>asi.hss.icc@gmail.com</a:t>
            </a:r>
            <a:endParaRPr lang="en-US" sz="1200" dirty="0">
              <a:uFillTx/>
              <a:latin typeface="Century Gothic" panose="020B0502020202020204" pitchFamily="34" charset="0"/>
            </a:endParaRPr>
          </a:p>
          <a:p>
            <a:pPr marL="800100" lvl="1" indent="-33083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Office Hours by appointment</a:t>
            </a:r>
            <a:endParaRPr sz="1200" b="0" i="0" u="none" strike="noStrike" cap="none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342900" marR="0" lvl="0" indent="-3308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Ginny Oshiro, </a:t>
            </a:r>
            <a:r>
              <a:rPr lang="en-US" sz="1200" b="0" i="1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Vice Chair / Treasurer</a:t>
            </a:r>
            <a:endParaRPr lang="en-US" sz="1200" i="1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800100" lvl="1" indent="-330835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dirty="0">
                <a:uFillTx/>
                <a:latin typeface="Century Gothic" panose="020B0502020202020204" pitchFamily="34" charset="0"/>
                <a:hlinkClick r:id="rId4"/>
              </a:rPr>
              <a:t>hss.icc.vicechair@gmail.com</a:t>
            </a:r>
            <a:endParaRPr lang="en-US" sz="1200" dirty="0">
              <a:uFillTx/>
              <a:latin typeface="Century Gothic" panose="020B0502020202020204" pitchFamily="34" charset="0"/>
            </a:endParaRPr>
          </a:p>
          <a:p>
            <a:pPr marL="800100" lvl="1" indent="-330835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Office Hours by appointment</a:t>
            </a:r>
            <a:endParaRPr sz="1200" dirty="0">
              <a:uFillTx/>
              <a:latin typeface="Century Gothic" panose="020B0502020202020204" pitchFamily="34" charset="0"/>
            </a:endParaRPr>
          </a:p>
          <a:p>
            <a:pPr marL="342900" marR="0" lvl="0" indent="-3308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b="1" dirty="0">
                <a:uFillTx/>
                <a:latin typeface="Century Gothic" panose="020B0502020202020204" pitchFamily="34" charset="0"/>
              </a:rPr>
              <a:t>Gabriella Cuna</a:t>
            </a:r>
            <a:r>
              <a:rPr lang="en-US" sz="1200" b="1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200" b="0" i="1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Director of Administration</a:t>
            </a:r>
            <a:endParaRPr lang="en-US" sz="1200" i="1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800100" lvl="1" indent="-330835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uFillTx/>
                <a:latin typeface="Century Gothic" panose="020B0502020202020204" pitchFamily="34" charset="0"/>
                <a:hlinkClick r:id="rId5"/>
              </a:rPr>
              <a:t>doa.hss.icc@gmail.com</a:t>
            </a:r>
            <a:endParaRPr lang="en-US" sz="1200" dirty="0">
              <a:solidFill>
                <a:srgbClr val="000000"/>
              </a:solidFill>
              <a:uFillTx/>
              <a:latin typeface="Century Gothic" panose="020B0502020202020204" pitchFamily="34" charset="0"/>
            </a:endParaRPr>
          </a:p>
          <a:p>
            <a:pPr marL="800100" lvl="1" indent="-330835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Office Hours by appointment</a:t>
            </a:r>
          </a:p>
          <a:p>
            <a:pPr marL="342900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Valarie Segovia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200" i="1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Social Justice Facilitator</a:t>
            </a:r>
          </a:p>
          <a:p>
            <a:pPr marL="800100" lvl="1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  <a:hlinkClick r:id="rId6"/>
              </a:rPr>
              <a:t>sjf.hss.icc@gmail.com</a:t>
            </a:r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800100" lvl="1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Office Hours by appointment</a:t>
            </a:r>
          </a:p>
          <a:p>
            <a:pPr marL="342900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endParaRPr lang="en-US" sz="1200" b="1" dirty="0">
              <a:solidFill>
                <a:srgbClr val="000000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342900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endParaRPr lang="en-US" sz="1200" b="1" dirty="0">
              <a:solidFill>
                <a:srgbClr val="000000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342900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endParaRPr lang="en-US" sz="1200" b="1" dirty="0">
              <a:solidFill>
                <a:srgbClr val="000000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342900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endParaRPr lang="en-US" sz="1200" b="1" dirty="0">
              <a:solidFill>
                <a:srgbClr val="000000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342900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endParaRPr lang="en-US" sz="1200" b="1" dirty="0">
              <a:solidFill>
                <a:srgbClr val="000000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12065" indent="0">
              <a:lnSpc>
                <a:spcPct val="100000"/>
              </a:lnSpc>
              <a:buClr>
                <a:schemeClr val="dk1"/>
              </a:buClr>
              <a:buSzPts val="2400"/>
              <a:buNone/>
            </a:pPr>
            <a:endParaRPr lang="en-US" sz="1200" b="1" dirty="0">
              <a:solidFill>
                <a:srgbClr val="000000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12065" indent="0">
              <a:lnSpc>
                <a:spcPct val="100000"/>
              </a:lnSpc>
              <a:buClr>
                <a:schemeClr val="dk1"/>
              </a:buClr>
              <a:buSzPts val="2400"/>
              <a:buNone/>
            </a:pPr>
            <a:endParaRPr lang="en-US" sz="1200" b="1" dirty="0">
              <a:solidFill>
                <a:srgbClr val="000000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342900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Leslie Rodriguez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200" i="1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Director of Public Relations</a:t>
            </a:r>
          </a:p>
          <a:p>
            <a:pPr marL="800100" lvl="1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  <a:hlinkClick r:id="rId7"/>
              </a:rPr>
              <a:t>Hss.icc.pr@gmail.com</a:t>
            </a:r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800100" lvl="1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Office Hours by appointment</a:t>
            </a:r>
          </a:p>
          <a:p>
            <a:pPr marL="342900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Maria Linares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200" i="1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ASI Board of Directors, Vice Chair </a:t>
            </a:r>
          </a:p>
          <a:p>
            <a:pPr marL="800100" lvl="1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  <a:hlinkClick r:id="rId8"/>
              </a:rPr>
              <a:t>asboardvicechair@gmail.com</a:t>
            </a:r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800100" lvl="1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Office Hours by appointment</a:t>
            </a:r>
          </a:p>
          <a:p>
            <a:pPr marL="342900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Melanie Therrien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1200" i="1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ASI Board of Directors</a:t>
            </a:r>
          </a:p>
          <a:p>
            <a:pPr marL="800100" lvl="1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  <a:hlinkClick r:id="rId9"/>
              </a:rPr>
              <a:t>asboard-hss@fullerton.edu</a:t>
            </a:r>
            <a:endParaRPr lang="en-US" sz="1200" dirty="0">
              <a:solidFill>
                <a:srgbClr val="000000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800100" lvl="1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Office Hours by Appointment</a:t>
            </a:r>
          </a:p>
          <a:p>
            <a:pPr marL="12065" indent="0">
              <a:lnSpc>
                <a:spcPct val="100000"/>
              </a:lnSpc>
              <a:buClr>
                <a:schemeClr val="dk1"/>
              </a:buClr>
              <a:buSzPts val="2400"/>
              <a:buNone/>
            </a:pPr>
            <a:endParaRPr lang="en-US" sz="3200" b="0" i="0" u="none" strike="noStrike" cap="none" dirty="0">
              <a:solidFill>
                <a:srgbClr val="000000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342900" indent="-330835">
              <a:lnSpc>
                <a:spcPct val="100000"/>
              </a:lnSpc>
              <a:buClr>
                <a:schemeClr val="dk1"/>
              </a:buClr>
              <a:buSzPts val="2400"/>
              <a:buFont typeface="Arial"/>
              <a:buChar char="•"/>
            </a:pPr>
            <a:endParaRPr lang="en-US" sz="3200" b="0" i="0" u="none" strike="noStrike" cap="none" dirty="0">
              <a:solidFill>
                <a:srgbClr val="000000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1257300" lvl="2" indent="-330835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endParaRPr lang="en-US" sz="2200" dirty="0">
              <a:solidFill>
                <a:srgbClr val="000000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1257300" lvl="2" indent="-330835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endParaRPr lang="en-US" sz="2200" b="0" i="0" u="none" strike="noStrike" cap="none" dirty="0">
              <a:solidFill>
                <a:srgbClr val="000000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1257300" lvl="2" indent="-330835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endParaRPr sz="2200" b="0" i="0" u="none" strike="noStrike" cap="none" dirty="0">
              <a:solidFill>
                <a:srgbClr val="000000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endParaRPr sz="1665" b="1" i="0" u="none" strike="noStrike" cap="none" dirty="0">
              <a:solidFill>
                <a:schemeClr val="dk1"/>
              </a:solidFill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740267" y="906069"/>
            <a:ext cx="7521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LEADERSHIP</a:t>
            </a:r>
            <a:endParaRPr sz="2800" b="0" i="0" u="none" strike="noStrike" cap="none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idx="1"/>
          </p:nvPr>
        </p:nvSpPr>
        <p:spPr>
          <a:xfrm>
            <a:off x="1028700" y="2057401"/>
            <a:ext cx="7520940" cy="3491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Dr. Connie Moreno-Yamashiro, </a:t>
            </a:r>
            <a:r>
              <a:rPr lang="en-US" sz="2400" b="0" i="1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Advisor and Assistant Dean of Students</a:t>
            </a:r>
            <a:endParaRPr sz="2400" b="0" i="1" dirty="0">
              <a:uFillTx/>
              <a:latin typeface="Century Gothic" panose="020B0502020202020204" pitchFamily="34" charset="0"/>
            </a:endParaRPr>
          </a:p>
          <a:p>
            <a:pPr marL="402336" marR="0" lvl="2" indent="-164592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US" sz="2400" b="0" i="0" u="sng" strike="noStrike" cap="none" dirty="0">
                <a:solidFill>
                  <a:schemeClr val="hlink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  <a:hlinkClick r:id="rId3"/>
              </a:rPr>
              <a:t>camoreno@fullerton.edu</a:t>
            </a:r>
            <a:endParaRPr sz="2400" b="0" i="0" u="none" strike="noStrike" cap="none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402336" marR="0" lvl="2" indent="-62992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1" dirty="0">
                <a:uFillTx/>
                <a:latin typeface="Century Gothic" panose="020B0502020202020204" pitchFamily="34" charset="0"/>
              </a:rPr>
              <a:t>Miguel </a:t>
            </a:r>
            <a:r>
              <a:rPr lang="en-US" sz="2400" b="1" dirty="0" err="1">
                <a:uFillTx/>
                <a:latin typeface="Century Gothic" panose="020B0502020202020204" pitchFamily="34" charset="0"/>
              </a:rPr>
              <a:t>Quirarte</a:t>
            </a:r>
            <a:r>
              <a:rPr lang="en-US" sz="2400" b="1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400" b="0" i="1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Graduate Assistant</a:t>
            </a:r>
            <a:endParaRPr sz="2400" b="0" i="1" dirty="0">
              <a:uFillTx/>
              <a:latin typeface="Century Gothic" panose="020B0502020202020204" pitchFamily="34" charset="0"/>
            </a:endParaRPr>
          </a:p>
          <a:p>
            <a:pPr marL="402336" marR="0" lvl="2" indent="-164592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lang="en-US" sz="2400" dirty="0">
                <a:uFillTx/>
                <a:latin typeface="Century Gothic" panose="020B0502020202020204" pitchFamily="34" charset="0"/>
                <a:hlinkClick r:id="rId4"/>
              </a:rPr>
              <a:t>zz-mquirarte@fullerton.edu</a:t>
            </a:r>
            <a:endParaRPr lang="en-US" sz="2400" dirty="0">
              <a:uFillTx/>
              <a:latin typeface="Century Gothic" panose="020B0502020202020204" pitchFamily="34" charset="0"/>
            </a:endParaRPr>
          </a:p>
          <a:p>
            <a:pPr marL="402336" marR="0" lvl="2" indent="-164592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endParaRPr sz="2400" dirty="0">
              <a:uFillTx/>
              <a:latin typeface="Century Gothic" panose="020B0502020202020204" pitchFamily="34" charset="0"/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1028700" y="764373"/>
            <a:ext cx="7520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ADVISING</a:t>
            </a:r>
            <a:endParaRPr sz="2800" b="0" i="0" u="none" strike="noStrike" cap="none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/>
          </p:cNvSpPr>
          <p:nvPr/>
        </p:nvSpPr>
        <p:spPr>
          <a:xfrm>
            <a:off x="143692" y="4799197"/>
            <a:ext cx="8908867" cy="185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Complete steps listed above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Write up a brief ½ - 1</a:t>
            </a:r>
            <a:r>
              <a:rPr lang="en-US" sz="2000" b="1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-</a:t>
            </a:r>
            <a:r>
              <a:rPr lang="en-US" sz="2000" b="1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page explanation as to why you would like to sit on the council and how you will contribute to the value of Humanities and social sciences </a:t>
            </a:r>
            <a:r>
              <a:rPr lang="en-US" sz="2000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20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This will later be presented to the council, and new memberships will be voted on)</a:t>
            </a:r>
            <a:endParaRPr sz="2000" b="0" i="0" u="none" strike="noStrike" cap="none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17"/>
          <p:cNvSpPr txBox="1">
            <a:spLocks/>
          </p:cNvSpPr>
          <p:nvPr/>
        </p:nvSpPr>
        <p:spPr>
          <a:xfrm>
            <a:off x="2202691" y="4276623"/>
            <a:ext cx="6534907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FOR NEW ORGANIZATIONS</a:t>
            </a:r>
            <a:endParaRPr sz="2800" b="0" i="0" u="none" strike="noStrike" cap="none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idx="1"/>
          </p:nvPr>
        </p:nvSpPr>
        <p:spPr>
          <a:xfrm>
            <a:off x="143691" y="994609"/>
            <a:ext cx="8908868" cy="325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Registered through Student Life and Leadership</a:t>
            </a:r>
            <a:endParaRPr sz="2000" b="1" i="0" u="none" strike="noStrike" cap="none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1" dirty="0">
                <a:uFillTx/>
                <a:latin typeface="Century Gothic" panose="020B0502020202020204" pitchFamily="34" charset="0"/>
              </a:rPr>
              <a:t>Fill out the online registration form</a:t>
            </a:r>
            <a:endParaRPr sz="2000" b="1" dirty="0">
              <a:uFillTx/>
              <a:latin typeface="Century Gothic" panose="020B0502020202020204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1" dirty="0">
                <a:uFillTx/>
                <a:latin typeface="Century Gothic" panose="020B0502020202020204" pitchFamily="34" charset="0"/>
              </a:rPr>
              <a:t>Complete a physical p</a:t>
            </a:r>
            <a:r>
              <a:rPr lang="en-US" sz="2000" b="1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acke</a:t>
            </a:r>
            <a:r>
              <a:rPr lang="en-US" sz="2000" b="1" dirty="0">
                <a:uFillTx/>
                <a:latin typeface="Century Gothic" panose="020B0502020202020204" pitchFamily="34" charset="0"/>
              </a:rPr>
              <a:t>t</a:t>
            </a:r>
            <a:r>
              <a:rPr lang="en-US" sz="2000" b="1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 including:</a:t>
            </a:r>
            <a:endParaRPr lang="en-US" sz="2000" dirty="0">
              <a:uFillTx/>
              <a:latin typeface="Century Gothic" panose="020B0502020202020204" pitchFamily="34" charset="0"/>
              <a:sym typeface="Source Sans Pro"/>
            </a:endParaRPr>
          </a:p>
          <a:p>
            <a:pPr marL="800100" lvl="1" indent="-342900"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Letter from the advisor and department chair (On CSUF letterhead)</a:t>
            </a:r>
          </a:p>
          <a:p>
            <a:pPr marL="800100" lvl="1" indent="-342900"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Copy of class schedule with students CWID and CSUF email for each representative</a:t>
            </a:r>
          </a:p>
          <a:p>
            <a:pPr marL="800100" lvl="1" indent="-342900">
              <a:spcBef>
                <a:spcPts val="80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800" dirty="0">
                <a:uFillTx/>
                <a:latin typeface="Century Gothic" panose="020B0502020202020204" pitchFamily="34" charset="0"/>
              </a:rPr>
              <a:t>A r</a:t>
            </a:r>
            <a:r>
              <a:rPr lang="en-US" sz="18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oster showing 50% of club members are from college Humanities &amp; Social Sciences, or a letter of support from the advisor and department chair confirming that at least 50% of club members are H&amp;SS students.</a:t>
            </a:r>
            <a:endParaRPr sz="1800" b="0" i="0" u="none" strike="noStrike" cap="none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402336" marR="0" lvl="2" indent="-6299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2202692" y="584593"/>
            <a:ext cx="6534907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RETURNING ORGANIZATIONS</a:t>
            </a:r>
            <a:endParaRPr sz="2800" b="0" i="0" u="none" strike="noStrike" cap="none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idx="1"/>
          </p:nvPr>
        </p:nvSpPr>
        <p:spPr>
          <a:xfrm>
            <a:off x="692331" y="2083526"/>
            <a:ext cx="7857309" cy="3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Must be on </a:t>
            </a:r>
            <a:r>
              <a:rPr lang="en-US" sz="2400" b="1" i="0" u="sng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OFFICIAL</a:t>
            </a: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 CSUF LETTERHEAD</a:t>
            </a:r>
            <a:endParaRPr sz="2400" b="0" dirty="0">
              <a:uFillTx/>
              <a:latin typeface="Century Gothic" panose="020B0502020202020204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Student’s name ( Letter may include all names in the same letter)</a:t>
            </a:r>
            <a:endParaRPr sz="2400" b="0" dirty="0">
              <a:uFillTx/>
              <a:latin typeface="Century Gothic" panose="020B0502020202020204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Student organization name </a:t>
            </a:r>
            <a:endParaRPr sz="2400" b="0" dirty="0">
              <a:uFillTx/>
              <a:latin typeface="Century Gothic" panose="020B0502020202020204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Student’s CWID</a:t>
            </a:r>
            <a:endParaRPr sz="2400" b="0" dirty="0">
              <a:uFillTx/>
              <a:latin typeface="Century Gothic" panose="020B0502020202020204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Student enrolled part</a:t>
            </a:r>
            <a:r>
              <a:rPr lang="en-US" sz="2400" b="0" dirty="0">
                <a:uFillTx/>
                <a:latin typeface="Century Gothic" panose="020B0502020202020204" pitchFamily="34" charset="0"/>
              </a:rPr>
              <a:t>-</a:t>
            </a: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time status, majoring in Humanities and Social Sciences</a:t>
            </a:r>
            <a:endParaRPr sz="2400" b="0" dirty="0">
              <a:uFillTx/>
              <a:latin typeface="Century Gothic" panose="020B0502020202020204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Student is in good academic standing</a:t>
            </a:r>
            <a:endParaRPr sz="2400" b="0" dirty="0">
              <a:uFillTx/>
              <a:latin typeface="Century Gothic" panose="020B0502020202020204" pitchFamily="34" charset="0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(Recommended) to say that student is supported by the Faculty advisor and Department chair in their ability to accurately represent the student body</a:t>
            </a:r>
            <a:endParaRPr sz="2400" b="0" i="0" u="none" strike="noStrike" cap="none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1600170" y="790498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WHAT NEEDS TO BE INCLUDED IN THE LETTER</a:t>
            </a:r>
            <a:r>
              <a:rPr lang="en-US" sz="2800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 OF SUPPORT?</a:t>
            </a:r>
            <a:endParaRPr sz="2800" b="0" i="0" u="none" strike="noStrike" cap="none" dirty="0">
              <a:solidFill>
                <a:schemeClr val="dk1"/>
              </a:solidFill>
              <a:uFillTx/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fficial Letterhead Sample. A typed letter of support from the faculty advisors &amp; department chair on official CSUF letter hea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173" y="558221"/>
            <a:ext cx="4689565" cy="6299779"/>
          </a:xfrm>
          <a:prstGeom prst="rect">
            <a:avLst/>
          </a:prstGeom>
        </p:spPr>
      </p:pic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90854" y="2543924"/>
            <a:ext cx="4099319" cy="1164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uFillTx/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Official Letterhead Sample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lass schedule generated by Titanium, with the student's CWID and CSUF email typed at the bottom."/>
          <p:cNvPicPr/>
          <p:nvPr/>
        </p:nvPicPr>
        <p:blipFill>
          <a:blip r:embed="rId2"/>
          <a:stretch>
            <a:fillRect/>
          </a:stretch>
        </p:blipFill>
        <p:spPr>
          <a:xfrm>
            <a:off x="3092048" y="873679"/>
            <a:ext cx="5275361" cy="4388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4740" y="2273793"/>
            <a:ext cx="3139643" cy="129302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uFillTx/>
                <a:latin typeface="Century Gothic" panose="020B0502020202020204" pitchFamily="34" charset="0"/>
              </a:rPr>
              <a:t>Sample Schdeule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lub roster, showing that at least 50% of students in the sample organization are H&amp;SS majors. "/>
          <p:cNvPicPr/>
          <p:nvPr/>
        </p:nvPicPr>
        <p:blipFill>
          <a:blip r:embed="rId2"/>
          <a:stretch>
            <a:fillRect/>
          </a:stretch>
        </p:blipFill>
        <p:spPr>
          <a:xfrm>
            <a:off x="3584735" y="435516"/>
            <a:ext cx="4605404" cy="6247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1790" y="2930390"/>
            <a:ext cx="4656655" cy="129302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uFillTx/>
                <a:latin typeface="Century Gothic" panose="020B0502020202020204" pitchFamily="34" charset="0"/>
              </a:rPr>
              <a:t>Roster</a:t>
            </a:r>
            <a:r>
              <a:rPr lang="en-US" sz="2800" dirty="0">
                <a:uFillTx/>
              </a:rPr>
              <a:t> Sample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{E4420B65-D26B-6D4B-A198-8CFAF42BB7A4}tf10001079</Template>
  <TotalTime>201</TotalTime>
  <Words>442</Words>
  <Application>Microsoft Macintosh PowerPoint</Application>
  <PresentationFormat>On-screen Show (4:3)</PresentationFormat>
  <Paragraphs>67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Source Sans Pro</vt:lpstr>
      <vt:lpstr>Vapor Trail</vt:lpstr>
      <vt:lpstr>HUMANITIES AND SOCIAL SCIENCES INTER-CLUB COUNCIL</vt:lpstr>
      <vt:lpstr>WHY DO WE EXIST?</vt:lpstr>
      <vt:lpstr>LEADERSHIP</vt:lpstr>
      <vt:lpstr>ADVISING</vt:lpstr>
      <vt:lpstr>RETURNING ORGANIZATIONS</vt:lpstr>
      <vt:lpstr>WHAT NEEDS TO BE INCLUDED IN THE LETTER OF SUPPORT?</vt:lpstr>
      <vt:lpstr>Official Letterhead Sample</vt:lpstr>
      <vt:lpstr>Sample Schdeule</vt:lpstr>
      <vt:lpstr>Roster Sample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HUMANITIES AND SOCIAL SCIENCES INTER-CLUB COUNCIL Fall 2019</dc:title>
  <dc:subject/>
  <dc:creator/>
  <cp:keywords/>
  <dc:description/>
  <cp:lastModifiedBy>Van Fleet, Alan</cp:lastModifiedBy>
  <cp:revision>19</cp:revision>
  <dcterms:modified xsi:type="dcterms:W3CDTF">2019-08-26T17:35:15Z</dcterms:modified>
  <cp:category/>
</cp:coreProperties>
</file>