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0"/>
  </p:notesMasterIdLst>
  <p:handoutMasterIdLst>
    <p:handoutMasterId r:id="rId31"/>
  </p:handoutMasterIdLst>
  <p:sldIdLst>
    <p:sldId id="523" r:id="rId2"/>
    <p:sldId id="628" r:id="rId3"/>
    <p:sldId id="634" r:id="rId4"/>
    <p:sldId id="569" r:id="rId5"/>
    <p:sldId id="629" r:id="rId6"/>
    <p:sldId id="603" r:id="rId7"/>
    <p:sldId id="604" r:id="rId8"/>
    <p:sldId id="591" r:id="rId9"/>
    <p:sldId id="493" r:id="rId10"/>
    <p:sldId id="630" r:id="rId11"/>
    <p:sldId id="635" r:id="rId12"/>
    <p:sldId id="625" r:id="rId13"/>
    <p:sldId id="646" r:id="rId14"/>
    <p:sldId id="608" r:id="rId15"/>
    <p:sldId id="651" r:id="rId16"/>
    <p:sldId id="639" r:id="rId17"/>
    <p:sldId id="640" r:id="rId18"/>
    <p:sldId id="595" r:id="rId19"/>
    <p:sldId id="647" r:id="rId20"/>
    <p:sldId id="645" r:id="rId21"/>
    <p:sldId id="617" r:id="rId22"/>
    <p:sldId id="605" r:id="rId23"/>
    <p:sldId id="606" r:id="rId24"/>
    <p:sldId id="641" r:id="rId25"/>
    <p:sldId id="648" r:id="rId26"/>
    <p:sldId id="654" r:id="rId27"/>
    <p:sldId id="304" r:id="rId28"/>
    <p:sldId id="655" r:id="rId29"/>
  </p:sldIdLst>
  <p:sldSz cx="9144000" cy="6858000" type="screen4x3"/>
  <p:notesSz cx="7077075" cy="9051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00CC00"/>
    <a:srgbClr val="0000FF"/>
    <a:srgbClr val="1C03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59" autoAdjust="0"/>
    <p:restoredTop sz="70515" autoAdjust="0"/>
  </p:normalViewPr>
  <p:slideViewPr>
    <p:cSldViewPr>
      <p:cViewPr varScale="1">
        <p:scale>
          <a:sx n="47" d="100"/>
          <a:sy n="47" d="100"/>
        </p:scale>
        <p:origin x="-19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38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79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52596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6" y="0"/>
            <a:ext cx="3066733" cy="452596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A1EBA384-8251-437C-A1D1-D2973B23B0B3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597758"/>
            <a:ext cx="3066733" cy="452596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6" y="8597758"/>
            <a:ext cx="3066733" cy="452596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29129F9E-BEDC-4541-B13B-4A61C12DA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23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52596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52596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01A2D86C-05F2-47C3-AE15-08F96F1B450E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4763" y="677863"/>
            <a:ext cx="4527550" cy="3395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299665"/>
            <a:ext cx="5661660" cy="4073366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597758"/>
            <a:ext cx="3066733" cy="452596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597758"/>
            <a:ext cx="3066733" cy="452596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CA725EED-A244-48CE-9A00-C37A1A929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37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Announce:  I will send you my PP if you email me. </a:t>
            </a:r>
          </a:p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 what brings us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all together in this place.  Why are we here?  Why do we all work so hard at what we do?  At least two things – we love language and we love helping people communicate in English.  </a:t>
            </a:r>
            <a:r>
              <a:rPr lang="en-US" sz="1200" b="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want to communicate. . .to interact with English speakers. . .and that’s where we come in. . .</a:t>
            </a:r>
          </a:p>
          <a:p>
            <a:endParaRPr lang="en-US" sz="1200" b="0" u="non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can help them with more insight into words.  </a:t>
            </a:r>
            <a:endParaRPr lang="en-US" sz="1200" b="1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MAYBE:</a:t>
            </a:r>
            <a:r>
              <a:rPr lang="en-US" sz="1200" b="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(Topic – the challenge of word knowledge; my start in the 80’s with my start in vocabulary.  Was advised not to pursue it because</a:t>
            </a:r>
            <a:r>
              <a:rPr lang="en-US" sz="1200" b="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there were no typical jobs in it.  Still. . . It really mattered to me. . .that is, my students loved vocabulary, and I saw how important it was 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u="non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saw that.  I pursued it in my dissertation.  Not everyone has the freedom to go after just what they want.  I had the support of David who never worried how employable I would be.   I had a lot of support along the way. . .quite significant support from Jan </a:t>
            </a:r>
            <a:r>
              <a:rPr lang="en-US" sz="1200" b="0" u="non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Eyring</a:t>
            </a:r>
            <a:r>
              <a:rPr lang="en-US" sz="1200" b="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who first suggested I create a vocabulary course. . . One of very few.   And thus was TESL 525 born. ..and I had the chance to dig still deeper with all of you. . .into vocabulary. )  </a:t>
            </a:r>
            <a:endParaRPr lang="en-US" sz="1200" b="0" u="non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u="non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u="non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5EED-A244-48CE-9A00-C37A1A929C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46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indent="-176131">
              <a:buFont typeface="Arial" panose="020B0604020202020204" pitchFamily="34" charset="0"/>
              <a:buChar char="•"/>
            </a:pPr>
            <a:r>
              <a:rPr lang="en-US" i="0" dirty="0" smtClean="0"/>
              <a:t>2008 by Sarah Palin:  </a:t>
            </a:r>
            <a:r>
              <a:rPr lang="en-US" i="0" dirty="0" err="1" smtClean="0"/>
              <a:t>refudiate</a:t>
            </a:r>
            <a:r>
              <a:rPr lang="en-US" i="0" baseline="0" dirty="0" smtClean="0"/>
              <a:t> OED word of the year in 2010?  </a:t>
            </a:r>
          </a:p>
          <a:p>
            <a:pPr marL="176131" indent="-176131">
              <a:buFont typeface="Arial" panose="020B0604020202020204" pitchFamily="34" charset="0"/>
              <a:buChar char="•"/>
            </a:pPr>
            <a:endParaRPr lang="en-US" i="0" baseline="0" dirty="0" smtClean="0"/>
          </a:p>
          <a:p>
            <a:pPr marL="176131" indent="-176131">
              <a:buFont typeface="Arial" panose="020B0604020202020204" pitchFamily="34" charset="0"/>
              <a:buChar char="•"/>
            </a:pPr>
            <a:r>
              <a:rPr lang="en-US" i="0" baseline="0" dirty="0" smtClean="0"/>
              <a:t>So words are introduced by popular public discourse, marketing of new products, needed new terms for new activities.</a:t>
            </a:r>
          </a:p>
          <a:p>
            <a:pPr marL="176131" indent="-176131">
              <a:buFont typeface="Arial" panose="020B0604020202020204" pitchFamily="34" charset="0"/>
              <a:buChar char="•"/>
            </a:pPr>
            <a:endParaRPr lang="en-US" i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i="0" dirty="0" smtClean="0"/>
              <a:t>If time:</a:t>
            </a:r>
          </a:p>
          <a:p>
            <a:pPr marL="114300" indent="0">
              <a:buNone/>
            </a:pPr>
            <a:r>
              <a:rPr lang="en-US" sz="1200" dirty="0" smtClean="0"/>
              <a:t>What do you know about how these word have changed in meaning?   </a:t>
            </a:r>
          </a:p>
          <a:p>
            <a:pPr marL="114300" indent="0">
              <a:buNone/>
            </a:pPr>
            <a:endParaRPr lang="en-US" sz="900" dirty="0" smtClean="0"/>
          </a:p>
          <a:p>
            <a:r>
              <a:rPr lang="en-US" sz="1200" dirty="0" smtClean="0"/>
              <a:t>Naughty</a:t>
            </a:r>
          </a:p>
          <a:p>
            <a:r>
              <a:rPr lang="en-US" sz="1200" dirty="0" smtClean="0"/>
              <a:t>Egregious</a:t>
            </a:r>
          </a:p>
          <a:p>
            <a:r>
              <a:rPr lang="en-US" sz="1200" dirty="0" smtClean="0"/>
              <a:t>Logistics</a:t>
            </a:r>
          </a:p>
          <a:p>
            <a:r>
              <a:rPr lang="en-US" sz="1200" dirty="0" smtClean="0"/>
              <a:t>Stupid </a:t>
            </a:r>
          </a:p>
          <a:p>
            <a:r>
              <a:rPr lang="en-US" sz="1200" dirty="0" smtClean="0"/>
              <a:t>Ridiculous</a:t>
            </a:r>
          </a:p>
          <a:p>
            <a:r>
              <a:rPr lang="en-US" sz="1200" dirty="0" smtClean="0"/>
              <a:t>Text </a:t>
            </a:r>
          </a:p>
          <a:p>
            <a:r>
              <a:rPr lang="en-US" sz="1200" dirty="0" smtClean="0"/>
              <a:t>Cookies</a:t>
            </a:r>
          </a:p>
          <a:p>
            <a:endParaRPr lang="en-US" sz="1200" dirty="0" smtClean="0"/>
          </a:p>
          <a:p>
            <a:pPr marL="176131" indent="-176131">
              <a:buFont typeface="Arial" panose="020B0604020202020204" pitchFamily="34" charset="0"/>
              <a:buChar char="•"/>
            </a:pPr>
            <a:r>
              <a:rPr lang="en-US" i="0" dirty="0" smtClean="0"/>
              <a:t>Naughty – once meant “someone who had nothing.”  </a:t>
            </a:r>
          </a:p>
          <a:p>
            <a:pPr marL="176131" indent="-176131">
              <a:buFont typeface="Arial" panose="020B0604020202020204" pitchFamily="34" charset="0"/>
              <a:buChar char="•"/>
            </a:pPr>
            <a:r>
              <a:rPr lang="en-US" i="0" dirty="0" smtClean="0"/>
              <a:t>Egregious – once</a:t>
            </a:r>
            <a:r>
              <a:rPr lang="en-US" i="0" baseline="0" dirty="0" smtClean="0"/>
              <a:t> meant remarkably good.  (ex – </a:t>
            </a:r>
            <a:r>
              <a:rPr lang="en-US" i="0" baseline="0" dirty="0" err="1" smtClean="0"/>
              <a:t>oout</a:t>
            </a:r>
            <a:r>
              <a:rPr lang="en-US" i="0" baseline="0" dirty="0" smtClean="0"/>
              <a:t> of ; </a:t>
            </a:r>
            <a:r>
              <a:rPr lang="en-US" i="0" baseline="0" dirty="0" err="1" smtClean="0"/>
              <a:t>greg</a:t>
            </a:r>
            <a:r>
              <a:rPr lang="en-US" i="0" baseline="0" dirty="0" smtClean="0"/>
              <a:t> – flock- standing out of the flock;  Then it was used with irony, , ,and the meaning gradually changed.  </a:t>
            </a:r>
            <a:endParaRPr lang="en-US" i="0" dirty="0" smtClean="0"/>
          </a:p>
          <a:p>
            <a:pPr marL="176131" indent="-176131">
              <a:buFont typeface="Arial" panose="020B0604020202020204" pitchFamily="34" charset="0"/>
              <a:buChar char="•"/>
            </a:pPr>
            <a:r>
              <a:rPr lang="en-US" i="0" dirty="0" smtClean="0"/>
              <a:t>Changes across register (e.g.,</a:t>
            </a:r>
            <a:r>
              <a:rPr lang="en-US" i="0" baseline="0" dirty="0" smtClean="0"/>
              <a:t> “ridiculous”;   “stupid”) </a:t>
            </a:r>
            <a:endParaRPr lang="en-US" dirty="0" smtClean="0"/>
          </a:p>
          <a:p>
            <a:endParaRPr lang="en-US" sz="1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5EED-A244-48CE-9A00-C37A1A929CB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617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Tech words that have been </a:t>
            </a:r>
            <a:r>
              <a:rPr lang="en-US" dirty="0" err="1" smtClean="0"/>
              <a:t>verbed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way </a:t>
            </a:r>
            <a:r>
              <a:rPr lang="en-US" dirty="0" err="1" smtClean="0"/>
              <a:t>complextity</a:t>
            </a:r>
            <a:r>
              <a:rPr lang="en-US" dirty="0" smtClean="0"/>
              <a:t> theory explains this is that language use is </a:t>
            </a:r>
            <a:r>
              <a:rPr lang="en-US" dirty="0" err="1" smtClean="0"/>
              <a:t>emergng</a:t>
            </a:r>
            <a:r>
              <a:rPr lang="en-US" dirty="0" smtClean="0"/>
              <a:t> – iterating.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5EED-A244-48CE-9A00-C37A1A929CB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7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</a:t>
            </a:r>
            <a:r>
              <a:rPr lang="en-US" baseline="0" dirty="0" smtClean="0"/>
              <a:t> purposes change:  personal; professional; academic;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Cheryl look for sample sentences here showing register variation</a:t>
            </a:r>
            <a:r>
              <a:rPr lang="en-US" baseline="0" dirty="0" smtClean="0"/>
              <a:t> demonstrating differences in power, precision, purpose, </a:t>
            </a:r>
            <a:r>
              <a:rPr lang="en-US" dirty="0" smtClean="0"/>
              <a:t>; (Consider</a:t>
            </a:r>
            <a:r>
              <a:rPr lang="en-US" baseline="0" dirty="0" smtClean="0"/>
              <a:t> </a:t>
            </a:r>
            <a:r>
              <a:rPr lang="en-US" dirty="0" smtClean="0"/>
              <a:t>goals, reasons for communication, roles, power,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5EED-A244-48CE-9A00-C37A1A929CB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593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Variation is influenced</a:t>
            </a:r>
            <a:r>
              <a:rPr lang="en-US" baseline="0" dirty="0" smtClean="0"/>
              <a:t> by differences in power, precision, purpose </a:t>
            </a:r>
            <a:r>
              <a:rPr lang="en-US" dirty="0" smtClean="0"/>
              <a:t>; (Consider</a:t>
            </a:r>
            <a:r>
              <a:rPr lang="en-US" baseline="0" dirty="0" smtClean="0"/>
              <a:t> </a:t>
            </a:r>
            <a:r>
              <a:rPr lang="en-US" dirty="0" smtClean="0"/>
              <a:t>goals, reasons for communication, roles, power, )  And culture!!</a:t>
            </a:r>
          </a:p>
          <a:p>
            <a:pPr marL="0" indent="0">
              <a:buFont typeface="+mj-lt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5EED-A244-48CE-9A00-C37A1A929CB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874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Effective</a:t>
            </a:r>
            <a:r>
              <a:rPr lang="en-US" baseline="0" dirty="0" smtClean="0"/>
              <a:t> activities rely on context to provide language-using patterns –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Learners benefit from the tension between convention and innovation.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5EED-A244-48CE-9A00-C37A1A929CB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52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4841" marR="0" indent="-23484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CLT has long valued high-interest context;   This builds on that by focusing learner</a:t>
            </a:r>
            <a:r>
              <a:rPr lang="en-US" baseline="0" dirty="0" smtClean="0"/>
              <a:t> attention not only on </a:t>
            </a:r>
            <a:r>
              <a:rPr lang="en-US" i="1" baseline="0" dirty="0" smtClean="0"/>
              <a:t>models</a:t>
            </a:r>
            <a:r>
              <a:rPr lang="en-US" i="0" baseline="0" dirty="0" smtClean="0"/>
              <a:t> but on patterns of use (within genres, for functions, etc.  There is more than one way to say things in a given context.)</a:t>
            </a:r>
            <a:endParaRPr lang="en-US" dirty="0" smtClean="0"/>
          </a:p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5EED-A244-48CE-9A00-C37A1A929CB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874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9363">
              <a:buClr>
                <a:srgbClr val="00CC00"/>
              </a:buClr>
              <a:defRPr/>
            </a:pPr>
            <a:r>
              <a:rPr lang="en-US" dirty="0"/>
              <a:t>Do we have time for this?  It could be used at any time to stimulate thinking about </a:t>
            </a:r>
            <a:r>
              <a:rPr lang="en-US" dirty="0" smtClean="0"/>
              <a:t>partially </a:t>
            </a:r>
            <a:r>
              <a:rPr lang="en-US" dirty="0"/>
              <a:t>known words that fit.</a:t>
            </a:r>
          </a:p>
          <a:p>
            <a:pPr marL="234841" indent="-234841" defTabSz="939363">
              <a:buClr>
                <a:srgbClr val="00CC00"/>
              </a:buClr>
              <a:buFont typeface="+mj-lt"/>
              <a:buAutoNum type="arabicPeriod"/>
              <a:defRPr/>
            </a:pPr>
            <a:endParaRPr lang="en-US" dirty="0"/>
          </a:p>
          <a:p>
            <a:pPr marL="234841" indent="-234841" defTabSz="939363">
              <a:buClr>
                <a:srgbClr val="00CC00"/>
              </a:buClr>
              <a:buFont typeface="+mj-lt"/>
              <a:buAutoNum type="arabicPeriod"/>
              <a:defRPr/>
            </a:pPr>
            <a:r>
              <a:rPr lang="en-US" dirty="0"/>
              <a:t>Option:  give key words to guide them – but they needn’t use them all.  (common assumption, cultural, poverty)</a:t>
            </a:r>
          </a:p>
          <a:p>
            <a:pPr marL="234841" indent="-234841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5EED-A244-48CE-9A00-C37A1A929CB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087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9363">
              <a:defRPr/>
            </a:pPr>
            <a:r>
              <a:rPr lang="en-US" dirty="0"/>
              <a:t>It's more about learners transforming what they are taught - not just repeating it.  (Larsen-Freeman, 2013, p 119 and more)</a:t>
            </a:r>
          </a:p>
          <a:p>
            <a:pPr defTabSz="939363">
              <a:defRPr/>
            </a:pPr>
            <a:endParaRPr lang="en-US" dirty="0"/>
          </a:p>
          <a:p>
            <a:endParaRPr lang="en-US" baseline="0" dirty="0" smtClean="0"/>
          </a:p>
          <a:p>
            <a:pPr marL="234841" indent="-234841">
              <a:buFont typeface="+mj-lt"/>
              <a:buAutoNum type="arabicPeriod"/>
            </a:pPr>
            <a:r>
              <a:rPr lang="en-US" baseline="0" dirty="0" smtClean="0"/>
              <a:t>Put the sentence away.  Each student restates the sentence, capturing the content.  </a:t>
            </a:r>
          </a:p>
          <a:p>
            <a:endParaRPr lang="en-US" b="0" baseline="0" dirty="0" smtClean="0"/>
          </a:p>
          <a:p>
            <a:pPr marL="234841" indent="-234841">
              <a:buFont typeface="+mj-lt"/>
              <a:buAutoNum type="arabicPeriod"/>
            </a:pPr>
            <a:r>
              <a:rPr lang="en-US" baseline="0" dirty="0" smtClean="0"/>
              <a:t>Pairs compare.  Discuss synonyms</a:t>
            </a:r>
            <a:endParaRPr lang="en-US" dirty="0"/>
          </a:p>
          <a:p>
            <a:pPr defTabSz="939363">
              <a:defRPr/>
            </a:pPr>
            <a:endParaRPr lang="en-US" dirty="0"/>
          </a:p>
          <a:p>
            <a:pPr defTabSz="939363">
              <a:defRPr/>
            </a:pPr>
            <a:r>
              <a:rPr lang="en-US" i="1" dirty="0" smtClean="0"/>
              <a:t>“</a:t>
            </a:r>
            <a:r>
              <a:rPr lang="en-US" i="1" dirty="0"/>
              <a:t>Teach reasons, not rules.”  (reasons why one word is more effective than another, for example.)</a:t>
            </a:r>
          </a:p>
          <a:p>
            <a:pPr marL="234841" indent="-234841">
              <a:buFont typeface="+mj-lt"/>
              <a:buAutoNum type="arabicPeriod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5EED-A244-48CE-9A00-C37A1A929CB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087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depends on pattern recognition 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5EED-A244-48CE-9A00-C37A1A929CB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013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Jhumpha</a:t>
            </a:r>
            <a:r>
              <a:rPr lang="en-US" dirty="0" smtClean="0"/>
              <a:t> </a:t>
            </a:r>
            <a:r>
              <a:rPr lang="en-US" dirty="0" err="1" smtClean="0"/>
              <a:t>Lahiri</a:t>
            </a:r>
            <a:r>
              <a:rPr lang="en-US" dirty="0" smtClean="0"/>
              <a:t> – received Pulitzer</a:t>
            </a:r>
            <a:r>
              <a:rPr lang="en-US" baseline="0" dirty="0" smtClean="0"/>
              <a:t> in 2000 (age 33);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Refer to this or read it:</a:t>
            </a:r>
          </a:p>
          <a:p>
            <a:endParaRPr lang="en-US" dirty="0" smtClean="0"/>
          </a:p>
          <a:p>
            <a:r>
              <a:rPr lang="en-US" sz="1200" dirty="0" smtClean="0"/>
              <a:t>Sometimes a word can provoke an odd response.  One day, for example, I discover the word </a:t>
            </a:r>
            <a:r>
              <a:rPr lang="en-US" sz="1200" i="1" dirty="0" err="1" smtClean="0"/>
              <a:t>claustrale</a:t>
            </a:r>
            <a:r>
              <a:rPr lang="en-US" sz="1200" i="1" dirty="0" smtClean="0"/>
              <a:t> (</a:t>
            </a:r>
            <a:r>
              <a:rPr lang="en-US" sz="1200" dirty="0" smtClean="0"/>
              <a:t>cloistered).  I can guess at the meaning, but I would like to be certain.  I’m on a train.  I check the pocket dictionary.  The word isn’t there.  Suddenly I’m enthralled, bewitched by this word.  I want to know it immediately.  Until I understand it I’ll feel vaguely restless.  However irrational the idea, I’m convinced that finding out what this word means could change  my life.  </a:t>
            </a:r>
            <a:endParaRPr lang="en-US" sz="1050" dirty="0" smtClean="0"/>
          </a:p>
          <a:p>
            <a:pPr marL="114300" indent="0" algn="r">
              <a:buNone/>
            </a:pPr>
            <a:r>
              <a:rPr lang="en-US" sz="1000" dirty="0" err="1" smtClean="0"/>
              <a:t>Lihiri</a:t>
            </a:r>
            <a:r>
              <a:rPr lang="en-US" sz="1000" dirty="0" smtClean="0"/>
              <a:t>, 2016, p. 43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5EED-A244-48CE-9A00-C37A1A929CB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37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5EED-A244-48CE-9A00-C37A1A929C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783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en-US" dirty="0" smtClean="0"/>
              <a:t>“My private or personal dictionary traces the route of my reading.   Occasionally page through the  notebook and</a:t>
            </a:r>
            <a:r>
              <a:rPr lang="en-US" baseline="0" dirty="0" smtClean="0"/>
              <a:t> review the words.</a:t>
            </a:r>
            <a:r>
              <a:rPr lang="en-US" dirty="0" smtClean="0"/>
              <a:t> “  p. 41</a:t>
            </a:r>
          </a:p>
          <a:p>
            <a:pPr marL="0" indent="0">
              <a:buFont typeface="+mj-lt"/>
              <a:buNone/>
            </a:pPr>
            <a:endParaRPr lang="en-US" dirty="0" smtClean="0"/>
          </a:p>
          <a:p>
            <a:pPr marL="0" indent="0">
              <a:buFont typeface="+mj-lt"/>
              <a:buNone/>
            </a:pPr>
            <a:r>
              <a:rPr lang="en-US" dirty="0" smtClean="0"/>
              <a:t>Meg’s example of “loop.”</a:t>
            </a:r>
          </a:p>
          <a:p>
            <a:pPr marL="0" indent="0">
              <a:buFont typeface="+mj-lt"/>
              <a:buNone/>
            </a:pPr>
            <a:endParaRPr lang="en-US" dirty="0" smtClean="0"/>
          </a:p>
          <a:p>
            <a:pPr marL="0" indent="0">
              <a:buFont typeface="+mj-lt"/>
              <a:buNone/>
            </a:pPr>
            <a:r>
              <a:rPr lang="en-US" dirty="0" smtClean="0"/>
              <a:t>Sometimes</a:t>
            </a:r>
            <a:r>
              <a:rPr lang="en-US" baseline="0" dirty="0" smtClean="0"/>
              <a:t>, when she couldn’t remember a word, she wrote it again.  Other times she wrote phrases.  </a:t>
            </a:r>
          </a:p>
          <a:p>
            <a:pPr marL="0" indent="0">
              <a:buFont typeface="+mj-lt"/>
              <a:buNone/>
            </a:pPr>
            <a:endParaRPr lang="en-US" baseline="0" dirty="0" smtClean="0"/>
          </a:p>
          <a:p>
            <a:pPr marL="0" indent="0">
              <a:buFont typeface="+mj-lt"/>
              <a:buNone/>
            </a:pPr>
            <a:r>
              <a:rPr lang="en-US" baseline="0" dirty="0" smtClean="0"/>
              <a:t>Organize them by reading selection. . . That provides the context. . .tells you something about the intention.  </a:t>
            </a:r>
            <a:endParaRPr lang="en-US" dirty="0" smtClean="0"/>
          </a:p>
          <a:p>
            <a:pPr marL="0" indent="0">
              <a:buFont typeface="+mj-lt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5EED-A244-48CE-9A00-C37A1A929CB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874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the process of adaptive imitation.  “They adapt </a:t>
            </a:r>
            <a:r>
              <a:rPr lang="en-US" baseline="0" dirty="0" err="1" smtClean="0"/>
              <a:t>lexicogrammatical</a:t>
            </a:r>
            <a:r>
              <a:rPr lang="en-US" baseline="0" dirty="0" smtClean="0"/>
              <a:t> patterns in their writing to suit their changing goals.”  L-F  2012 p. 204;   L-F encourages us to teach the process of adaptation- “take what they know and mold it to a new context.”  </a:t>
            </a:r>
          </a:p>
          <a:p>
            <a:endParaRPr lang="en-US" baseline="0" dirty="0" smtClean="0"/>
          </a:p>
          <a:p>
            <a:pPr marL="0" indent="0">
              <a:buClrTx/>
              <a:buFont typeface="+mj-lt"/>
              <a:buNone/>
            </a:pPr>
            <a:r>
              <a:rPr lang="en-US" baseline="0" dirty="0" smtClean="0"/>
              <a:t>L-F also suggests the following example:</a:t>
            </a:r>
          </a:p>
          <a:p>
            <a:pPr marL="0" indent="0">
              <a:buClrTx/>
              <a:buFont typeface="+mj-lt"/>
              <a:buNone/>
            </a:pPr>
            <a:r>
              <a:rPr lang="en-US" sz="1200" dirty="0" smtClean="0"/>
              <a:t>Ask a relevant question during week #1 </a:t>
            </a:r>
            <a:r>
              <a:rPr lang="en-US" sz="1100" dirty="0" smtClean="0"/>
              <a:t>(“Describe an event that happened on your first day in the US.”)</a:t>
            </a:r>
          </a:p>
          <a:p>
            <a:pPr marL="0" indent="0">
              <a:buClrTx/>
              <a:buFont typeface="+mj-lt"/>
              <a:buNone/>
            </a:pPr>
            <a:r>
              <a:rPr lang="en-US" sz="1200" dirty="0" smtClean="0"/>
              <a:t>Ask them the same question a week or two later.  Then again, after more time has passed.  </a:t>
            </a:r>
          </a:p>
          <a:p>
            <a:pPr marL="0" indent="0">
              <a:buClrTx/>
              <a:buFont typeface="+mj-lt"/>
              <a:buNone/>
            </a:pPr>
            <a:r>
              <a:rPr lang="en-US" sz="1200" dirty="0" smtClean="0"/>
              <a:t>How have the answers changed?  How are they the same?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5EED-A244-48CE-9A00-C37A1A929CB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118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Focus</a:t>
            </a:r>
            <a:r>
              <a:rPr lang="en-US" baseline="0" dirty="0" smtClean="0"/>
              <a:t> on what student means, not on comparing it to a static norm.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Provide reasons not rules.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“Assess learners’ progress in a self-referential way, not looking at what the learner is not doing in light of some idealized “target,” but rather looking at what the learner is dong over time.”  L-F’  ACTFL presentation, p. 24.     (This is better than the alternative, which assumes progress is </a:t>
            </a:r>
            <a:r>
              <a:rPr lang="en-US" baseline="0" dirty="0" err="1" smtClean="0"/>
              <a:t>uni</a:t>
            </a:r>
            <a:r>
              <a:rPr lang="en-US" baseline="0" dirty="0" smtClean="0"/>
              <a:t>-directional and based on static NS competence).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5EED-A244-48CE-9A00-C37A1A929CB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013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="1" baseline="0" dirty="0" smtClean="0"/>
              <a:t>Adapting must be taught.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5EED-A244-48CE-9A00-C37A1A929CB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101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dirty="0" err="1" smtClean="0"/>
              <a:t>Lahiri</a:t>
            </a:r>
            <a:r>
              <a:rPr lang="en-US" dirty="0" smtClean="0"/>
              <a:t>;  3 responses to a chapter she wrote in Italian.</a:t>
            </a:r>
            <a:r>
              <a:rPr lang="en-US" baseline="0" dirty="0" smtClean="0"/>
              <a:t>  Which ultimately was published. .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5EED-A244-48CE-9A00-C37A1A929CB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735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 smtClean="0"/>
              <a:t>First: </a:t>
            </a:r>
          </a:p>
          <a:p>
            <a:r>
              <a:rPr lang="en-US" sz="1200" b="1" dirty="0" smtClean="0"/>
              <a:t>“ they analyzed the text from a thematic rather than a grammatical point of view, in such a way as to really understand what I was doing. “</a:t>
            </a:r>
          </a:p>
          <a:p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5EED-A244-48CE-9A00-C37A1A929CB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266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 the challenge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the learner who is learning new words and trying to use them for his/her own purposes.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 first it’s like a dancer, learning a new routine. . .just mimics the steps and it feels alien. . .”all energy is on what to do next. . .after awhile she begins to relax and to really dance.”   This is likened to the struggle of new writers of academic discourse.  ()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5EED-A244-48CE-9A00-C37A1A929CB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45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5EED-A244-48CE-9A00-C37A1A929CB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157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Think about how this happens. . . Time, passion for the words, a non-linear movement from not knowing to knowing, a desire to communicate,  a “feel “ for a word. . 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5EED-A244-48CE-9A00-C37A1A929CB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90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baseline="0" dirty="0" smtClean="0"/>
              <a:t>Also consider using: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Your examples should be short and several.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The mechanic told me to sell my car because it was incurable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Thank you for your early response.  </a:t>
            </a:r>
            <a:r>
              <a:rPr lang="en-US" dirty="0" smtClean="0"/>
              <a:t>(an opening for an email.)</a:t>
            </a:r>
          </a:p>
          <a:p>
            <a:pPr marL="114300" indent="0">
              <a:buFont typeface="+mj-lt"/>
              <a:buNone/>
            </a:pPr>
            <a:endParaRPr lang="en-US" b="1" baseline="0" dirty="0" smtClean="0"/>
          </a:p>
          <a:p>
            <a:pPr marL="0" indent="0">
              <a:buNone/>
            </a:pPr>
            <a:r>
              <a:rPr lang="en-US" b="0" baseline="0" dirty="0" smtClean="0"/>
              <a:t>According to me (in my opinion)</a:t>
            </a:r>
          </a:p>
          <a:p>
            <a:pPr marL="0" indent="0">
              <a:buNone/>
            </a:pPr>
            <a:r>
              <a:rPr lang="en-US" b="0" baseline="0" dirty="0" smtClean="0"/>
              <a:t>You are true (right)</a:t>
            </a:r>
          </a:p>
          <a:p>
            <a:pPr marL="0" indent="0">
              <a:buNone/>
            </a:pPr>
            <a:r>
              <a:rPr lang="en-US" b="0" baseline="0" dirty="0" smtClean="0"/>
              <a:t>When the air was winding, the man sneezed.</a:t>
            </a:r>
          </a:p>
          <a:p>
            <a:pPr marL="228600" indent="-228600">
              <a:buAutoNum type="arabicPeriod"/>
            </a:pPr>
            <a:endParaRPr lang="en-US" dirty="0" smtClean="0"/>
          </a:p>
          <a:p>
            <a:pPr>
              <a:buClr>
                <a:srgbClr val="0000FF"/>
              </a:buClr>
            </a:pPr>
            <a:r>
              <a:rPr lang="en-US" sz="1200" dirty="0" smtClean="0"/>
              <a:t>“Snow White and the Seven Shorts.”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5EED-A244-48CE-9A00-C37A1A929C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78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“The amount of acceptable variation is limited.  It’s hard to give feedback on unnatural patterns.  “  Macqueen p. 16;</a:t>
            </a:r>
            <a:r>
              <a:rPr lang="en-US" baseline="0" dirty="0" smtClean="0"/>
              <a:t> good example on p. 15.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Errors don’t explain everything we need to know . . .what about errors of omission?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5EED-A244-48CE-9A00-C37A1A929C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6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Cognitive is traditional.</a:t>
            </a:r>
            <a:r>
              <a:rPr lang="en-US" baseline="0" dirty="0" smtClean="0"/>
              <a:t>  </a:t>
            </a:r>
            <a:endParaRPr lang="en-US" dirty="0" smtClean="0"/>
          </a:p>
          <a:p>
            <a:endParaRPr lang="en-US" dirty="0" smtClean="0"/>
          </a:p>
          <a:p>
            <a:r>
              <a:rPr lang="en-US" baseline="0" dirty="0" smtClean="0"/>
              <a:t>Traditional (cognitive) approaches are individual; psychological; based upon on a static view of language and a static view of development, based on a NS norm (interlanguage, for example). </a:t>
            </a:r>
          </a:p>
          <a:p>
            <a:endParaRPr lang="en-US" sz="1200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5EED-A244-48CE-9A00-C37A1A929C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56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What else, besides this student’s mental learning, is at work here?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One Word Learner’s Account of  “Alienation” from Academic Discourse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114300"/>
            <a:r>
              <a:rPr lang="en-US" sz="1200" dirty="0" smtClean="0"/>
              <a:t>These are the words of a native Alaskan student, Martha Demientieff. . . “Writing about beginning an assignment for a course called ‘Classroom Discourse.’” </a:t>
            </a:r>
          </a:p>
          <a:p>
            <a:pPr marL="114300" algn="r"/>
            <a:r>
              <a:rPr lang="en-US" sz="1100" dirty="0" err="1" smtClean="0"/>
              <a:t>Cazden</a:t>
            </a:r>
            <a:r>
              <a:rPr lang="en-US" sz="1100" dirty="0" smtClean="0"/>
              <a:t>, 1992, p. 190,</a:t>
            </a:r>
          </a:p>
          <a:p>
            <a:pPr marL="114300" algn="r"/>
            <a:r>
              <a:rPr lang="en-US" sz="1100" dirty="0" smtClean="0"/>
              <a:t>as cited in </a:t>
            </a:r>
            <a:r>
              <a:rPr lang="en-US" sz="1100" dirty="0" err="1" smtClean="0"/>
              <a:t>Angelil</a:t>
            </a:r>
            <a:r>
              <a:rPr lang="en-US" sz="1100" dirty="0" smtClean="0"/>
              <a:t> Carter,  2000, p. 35.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5EED-A244-48CE-9A00-C37A1A929C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69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“Classroom Discourse”</a:t>
            </a:r>
          </a:p>
          <a:p>
            <a:endParaRPr lang="en-US" dirty="0" smtClean="0"/>
          </a:p>
          <a:p>
            <a:r>
              <a:rPr lang="en-US" dirty="0" smtClean="0"/>
              <a:t>Transition:  cognitivism does not explain everything;  What else, besides this student’s mental learning,</a:t>
            </a:r>
            <a:r>
              <a:rPr lang="en-US" baseline="0" dirty="0" smtClean="0"/>
              <a:t> is at work here?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baseline="0" dirty="0" smtClean="0"/>
              <a:t>Her desire to communicate to a specific audience;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baseline="0" dirty="0" smtClean="0"/>
              <a:t>her “feel” for the word,”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baseline="0" dirty="0" smtClean="0"/>
              <a:t>her limited sense of the word,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="1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baseline="0" dirty="0" smtClean="0"/>
              <a:t>Also: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baseline="0" dirty="0" smtClean="0"/>
              <a:t>To be understood and to understand self (</a:t>
            </a:r>
            <a:r>
              <a:rPr lang="en-US" b="1" baseline="0" dirty="0" err="1" smtClean="0"/>
              <a:t>Lahiri</a:t>
            </a:r>
            <a:r>
              <a:rPr lang="en-US" b="1" baseline="0" dirty="0" smtClean="0"/>
              <a:t>, p. 59)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baseline="0" dirty="0" smtClean="0"/>
              <a:t>Not just “knowing a word”  comfort; authority (</a:t>
            </a:r>
            <a:r>
              <a:rPr lang="en-US" b="1" baseline="0" dirty="0" err="1" smtClean="0"/>
              <a:t>Lahiri</a:t>
            </a:r>
            <a:r>
              <a:rPr lang="en-US" b="1" baseline="0" dirty="0" smtClean="0"/>
              <a:t> p. 83)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baseline="0" dirty="0" smtClean="0"/>
              <a:t>Confidence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5EED-A244-48CE-9A00-C37A1A929C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90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Traditional approaches have tended to over-simplify and objectify certain issues;  have led to dichotomous thinking.  They  don’t address (unpack) some quandaries of word learning;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5EED-A244-48CE-9A00-C37A1A929C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03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i="1" dirty="0" smtClean="0"/>
              <a:t>Language is  a</a:t>
            </a:r>
            <a:r>
              <a:rPr lang="en-US" sz="1400" b="1" i="1" baseline="0" dirty="0" smtClean="0"/>
              <a:t> “moving target.”    </a:t>
            </a:r>
          </a:p>
          <a:p>
            <a:endParaRPr lang="en-US" sz="1400" b="1" i="1" dirty="0" smtClean="0"/>
          </a:p>
          <a:p>
            <a:r>
              <a:rPr lang="en-US" dirty="0" smtClean="0"/>
              <a:t>Complexity Theory presents a new look at the nature of language and the nature of learning.  It suggests that change is </a:t>
            </a:r>
            <a:r>
              <a:rPr lang="en-US" dirty="0" err="1" smtClean="0"/>
              <a:t>interation</a:t>
            </a:r>
            <a:r>
              <a:rPr lang="en-US" dirty="0" smtClean="0"/>
              <a:t> – which is the nature of language .  </a:t>
            </a:r>
          </a:p>
          <a:p>
            <a:endParaRPr lang="en-US" dirty="0" smtClean="0"/>
          </a:p>
          <a:p>
            <a:r>
              <a:rPr lang="en-US" dirty="0" smtClean="0"/>
              <a:t>Complexity Theory:</a:t>
            </a:r>
            <a:r>
              <a:rPr lang="en-US" baseline="0" dirty="0" smtClean="0"/>
              <a:t> </a:t>
            </a:r>
            <a:r>
              <a:rPr lang="en-US" dirty="0" smtClean="0"/>
              <a:t>From</a:t>
            </a:r>
            <a:r>
              <a:rPr lang="en-US" baseline="0" dirty="0" smtClean="0"/>
              <a:t> the natural sciences; holds that behavior in nature is complex, dynamic and self organizing; “ </a:t>
            </a:r>
            <a:r>
              <a:rPr lang="en-US" b="1" baseline="0" dirty="0" smtClean="0"/>
              <a:t>Therefore, variation and change are primary.  </a:t>
            </a:r>
          </a:p>
          <a:p>
            <a:endParaRPr lang="en-US" b="1" baseline="0" dirty="0" smtClean="0"/>
          </a:p>
          <a:p>
            <a:r>
              <a:rPr lang="en-US" b="1" baseline="0" dirty="0" smtClean="0"/>
              <a:t>Students need to be taught how to adapt; how to shift.  Language is not a closed system – Teachers are in charge of language use. . .They need to remember that it’s an open system.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SLA is not a process of increasing conformity to a uniform target language.  CT rejects interlanguage.  </a:t>
            </a:r>
          </a:p>
          <a:p>
            <a:endParaRPr lang="en-US" baseline="0" dirty="0" smtClean="0"/>
          </a:p>
          <a:p>
            <a:endParaRPr lang="en-US" dirty="0" smtClean="0"/>
          </a:p>
          <a:p>
            <a:r>
              <a:rPr lang="en-US" dirty="0" smtClean="0"/>
              <a:t>L-F p. 24  - Grammar is more than a body of knowledge</a:t>
            </a:r>
          </a:p>
          <a:p>
            <a:endParaRPr lang="en-US" dirty="0" smtClean="0"/>
          </a:p>
          <a:p>
            <a:r>
              <a:rPr lang="en-US" dirty="0" smtClean="0"/>
              <a:t>Word knowledge, like grammar is likened to an organism;  it grows.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Rutherford, 1987 as cited in L-F, 2003, p. 33).  “Machines are sterile; organisms are fecund.”  (“Capable of producing offspring; fruitful;  productive or creative.”)</a:t>
            </a:r>
          </a:p>
          <a:p>
            <a:endParaRPr lang="en-US" baseline="0" dirty="0" smtClean="0"/>
          </a:p>
          <a:p>
            <a:pPr defTabSz="939363"/>
            <a:r>
              <a:rPr lang="en-US" dirty="0"/>
              <a:t>Memorizing words is not enough.  </a:t>
            </a:r>
            <a:r>
              <a:rPr lang="en-US" b="1" dirty="0"/>
              <a:t>Academic content/language are complex; It's requires that learners transform what they are taught - not just repeat it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5EED-A244-48CE-9A00-C37A1A929C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01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7899-BE98-48CB-9867-4771D08A50A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6BBE-CA44-4414-AC80-DD45BB8EF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7899-BE98-48CB-9867-4771D08A50A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6BBE-CA44-4414-AC80-DD45BB8EF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7899-BE98-48CB-9867-4771D08A50A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6BBE-CA44-4414-AC80-DD45BB8EF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7899-BE98-48CB-9867-4771D08A50A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6BBE-CA44-4414-AC80-DD45BB8EF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7899-BE98-48CB-9867-4771D08A50A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6BBE-CA44-4414-AC80-DD45BB8EF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7899-BE98-48CB-9867-4771D08A50A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6BBE-CA44-4414-AC80-DD45BB8EF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7899-BE98-48CB-9867-4771D08A50A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6BBE-CA44-4414-AC80-DD45BB8EF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7899-BE98-48CB-9867-4771D08A50A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6BBE-CA44-4414-AC80-DD45BB8EF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7899-BE98-48CB-9867-4771D08A50A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6BBE-CA44-4414-AC80-DD45BB8EF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7899-BE98-48CB-9867-4771D08A50A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6BBE-CA44-4414-AC80-DD45BB8EFC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7899-BE98-48CB-9867-4771D08A50A0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956BBE-CA44-4414-AC80-DD45BB8EFC6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0956BBE-CA44-4414-AC80-DD45BB8EFC6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F57899-BE98-48CB-9867-4771D08A50A0}" type="datetimeFigureOut">
              <a:rPr lang="en-US" smtClean="0"/>
              <a:t>4/12/2016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bzimmerman@fullerton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153400" cy="21336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Managing the Dynamics</a:t>
            </a:r>
            <a:br>
              <a:rPr lang="en-US" sz="4800" b="1" dirty="0" smtClean="0"/>
            </a:br>
            <a:r>
              <a:rPr lang="en-US" sz="4800" b="1" dirty="0" smtClean="0"/>
              <a:t>of Word Teaching</a:t>
            </a:r>
            <a:br>
              <a:rPr lang="en-US" sz="4800" b="1" dirty="0" smtClean="0"/>
            </a:br>
            <a:r>
              <a:rPr lang="en-US" sz="4800" b="1" dirty="0" smtClean="0"/>
              <a:t>and Learning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495800"/>
            <a:ext cx="7924800" cy="14478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CSUF TESOL Club Event – April 12, 2016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Cheryl Boyd Zimmerman, Ph.D.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Professor, California State University, Fullerton</a:t>
            </a:r>
          </a:p>
          <a:p>
            <a:r>
              <a:rPr lang="en-US" sz="2800" dirty="0" smtClean="0">
                <a:hlinkClick r:id="rId3"/>
              </a:rPr>
              <a:t>cbzimmerman@fullerton.edu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95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Recent Lexical “Innovations”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6324600" cy="4191000"/>
          </a:xfrm>
        </p:spPr>
        <p:txBody>
          <a:bodyPr>
            <a:normAutofit/>
          </a:bodyPr>
          <a:lstStyle/>
          <a:p>
            <a:pPr>
              <a:buClr>
                <a:srgbClr val="1C03AF"/>
              </a:buClr>
            </a:pPr>
            <a:r>
              <a:rPr lang="en-US" sz="3200" dirty="0" err="1" smtClean="0"/>
              <a:t>Refudiate</a:t>
            </a:r>
            <a:endParaRPr lang="en-US" sz="3200" dirty="0" smtClean="0"/>
          </a:p>
          <a:p>
            <a:pPr>
              <a:buClr>
                <a:srgbClr val="1C03AF"/>
              </a:buClr>
            </a:pPr>
            <a:r>
              <a:rPr lang="en-US" sz="3200" dirty="0" err="1" smtClean="0"/>
              <a:t>Pharmeceuticals</a:t>
            </a:r>
            <a:endParaRPr lang="en-US" sz="3200" dirty="0" smtClean="0"/>
          </a:p>
          <a:p>
            <a:pPr>
              <a:buClr>
                <a:srgbClr val="1C03AF"/>
              </a:buClr>
            </a:pPr>
            <a:r>
              <a:rPr lang="en-US" sz="3200" dirty="0" smtClean="0"/>
              <a:t>Spear phishing</a:t>
            </a:r>
          </a:p>
          <a:p>
            <a:pPr>
              <a:buClr>
                <a:srgbClr val="1C03AF"/>
              </a:buClr>
            </a:pPr>
            <a:r>
              <a:rPr lang="en-US" sz="3200" dirty="0"/>
              <a:t>Beer o’clock</a:t>
            </a:r>
          </a:p>
          <a:p>
            <a:pPr>
              <a:buClr>
                <a:srgbClr val="1C03AF"/>
              </a:buClr>
            </a:pPr>
            <a:r>
              <a:rPr lang="en-US" sz="3200" dirty="0"/>
              <a:t>Fat shame</a:t>
            </a:r>
          </a:p>
          <a:p>
            <a:pPr marL="114300" indent="0">
              <a:buClr>
                <a:srgbClr val="1C03AF"/>
              </a:buClr>
              <a:buNone/>
            </a:pPr>
            <a:endParaRPr lang="en-US" sz="3200" dirty="0" smtClean="0"/>
          </a:p>
          <a:p>
            <a:pPr>
              <a:buClr>
                <a:srgbClr val="1C03AF"/>
              </a:buClr>
            </a:pPr>
            <a:r>
              <a:rPr lang="en-US" sz="3200" dirty="0" smtClean="0"/>
              <a:t>Other?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576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 these words have in common?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620000" cy="4267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Bookmark</a:t>
            </a:r>
          </a:p>
          <a:p>
            <a:r>
              <a:rPr lang="en-US" sz="3200" dirty="0" smtClean="0"/>
              <a:t>Email</a:t>
            </a:r>
          </a:p>
          <a:p>
            <a:r>
              <a:rPr lang="en-US" sz="3200" dirty="0" smtClean="0"/>
              <a:t>Friend</a:t>
            </a:r>
          </a:p>
          <a:p>
            <a:r>
              <a:rPr lang="en-US" sz="3200" dirty="0" smtClean="0"/>
              <a:t>Tweet</a:t>
            </a:r>
          </a:p>
          <a:p>
            <a:r>
              <a:rPr lang="en-US" sz="3200" dirty="0" smtClean="0"/>
              <a:t>Trend </a:t>
            </a:r>
          </a:p>
          <a:p>
            <a:r>
              <a:rPr lang="en-US" sz="3200" dirty="0" smtClean="0"/>
              <a:t>Text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273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Use is “Dynamic”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b="1" u="sng" dirty="0" smtClean="0"/>
          </a:p>
          <a:p>
            <a:endParaRPr lang="en-US" sz="3200" b="1" u="sng" dirty="0"/>
          </a:p>
          <a:p>
            <a:endParaRPr lang="en-US" sz="3200" b="1" u="sng" dirty="0" smtClean="0"/>
          </a:p>
          <a:p>
            <a:pPr marL="114300" indent="0">
              <a:buNone/>
            </a:pPr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838200" y="1676400"/>
            <a:ext cx="6705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People </a:t>
            </a:r>
            <a:r>
              <a:rPr lang="en-US" sz="3600" dirty="0"/>
              <a:t>use language not just to transfer ideas from head to head but to negotiate the kind of relationship they wish to have with their conversational  partner.  </a:t>
            </a:r>
            <a:r>
              <a:rPr lang="en-US" sz="3600" dirty="0" smtClean="0"/>
              <a:t>“</a:t>
            </a:r>
          </a:p>
          <a:p>
            <a:pPr algn="r"/>
            <a:r>
              <a:rPr lang="en-US" sz="2800" dirty="0" smtClean="0"/>
              <a:t>Pinker, 2007, p. 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148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20000" cy="2133600"/>
          </a:xfrm>
          <a:solidFill>
            <a:srgbClr val="00B0F0"/>
          </a:solidFill>
          <a:ln w="76200">
            <a:solidFill>
              <a:schemeClr val="tx1"/>
            </a:solidFill>
            <a:prstDash val="dash"/>
          </a:ln>
        </p:spPr>
        <p:txBody>
          <a:bodyPr/>
          <a:lstStyle/>
          <a:p>
            <a:pPr algn="ctr">
              <a:spcBef>
                <a:spcPts val="0"/>
              </a:spcBef>
              <a:defRPr/>
            </a:pPr>
            <a:r>
              <a:rPr lang="en-US" sz="3600" dirty="0" smtClean="0"/>
              <a:t>Practice:</a:t>
            </a:r>
            <a:br>
              <a:rPr lang="en-US" sz="3600" dirty="0" smtClean="0"/>
            </a:br>
            <a:r>
              <a:rPr lang="en-US" sz="3600" dirty="0" smtClean="0"/>
              <a:t>How might you say this to :</a:t>
            </a:r>
            <a:br>
              <a:rPr lang="en-US" sz="3600" dirty="0" smtClean="0"/>
            </a:br>
            <a:r>
              <a:rPr lang="en-US" sz="3600" dirty="0" smtClean="0"/>
              <a:t>your spouse, your boss, your child, a news reporter, etc.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86200"/>
            <a:ext cx="7620000" cy="3429000"/>
          </a:xfrm>
        </p:spPr>
        <p:txBody>
          <a:bodyPr>
            <a:normAutofit/>
          </a:bodyPr>
          <a:lstStyle/>
          <a:p>
            <a:pPr marL="297180" lvl="1" indent="0">
              <a:buNone/>
            </a:pPr>
            <a:r>
              <a:rPr lang="en-US" sz="3600" dirty="0" smtClean="0"/>
              <a:t>I am not being paid enough and I don’t feel respected.   </a:t>
            </a:r>
          </a:p>
        </p:txBody>
      </p:sp>
    </p:spTree>
    <p:extLst>
      <p:ext uri="{BB962C8B-B14F-4D97-AF65-F5344CB8AC3E}">
        <p14:creationId xmlns:p14="http://schemas.microsoft.com/office/powerpoint/2010/main" val="192374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981200"/>
            <a:ext cx="7620000" cy="5105400"/>
          </a:xfrm>
        </p:spPr>
        <p:txBody>
          <a:bodyPr/>
          <a:lstStyle/>
          <a:p>
            <a:pPr marL="114300" indent="0" algn="ctr">
              <a:buNone/>
            </a:pPr>
            <a:r>
              <a:rPr lang="en-US" sz="4000" dirty="0" smtClean="0"/>
              <a:t>#2</a:t>
            </a:r>
          </a:p>
          <a:p>
            <a:pPr marL="114300" lvl="0" indent="0" algn="ctr">
              <a:buNone/>
            </a:pPr>
            <a:r>
              <a:rPr lang="en-US" sz="4000" dirty="0"/>
              <a:t>Word use is more about making meaning than conforming to models. </a:t>
            </a:r>
            <a:endParaRPr lang="en-US" sz="4000" dirty="0" smtClean="0"/>
          </a:p>
          <a:p>
            <a:pPr lvl="0"/>
            <a:endParaRPr lang="en-US" sz="4000" dirty="0"/>
          </a:p>
          <a:p>
            <a:pPr lvl="0" algn="r"/>
            <a:r>
              <a:rPr lang="en-US" sz="2400" dirty="0" smtClean="0"/>
              <a:t>Larsen-Freeman</a:t>
            </a:r>
            <a:r>
              <a:rPr lang="en-US" sz="2400" dirty="0"/>
              <a:t>, </a:t>
            </a:r>
            <a:r>
              <a:rPr lang="en-US" sz="2400" dirty="0" smtClean="0"/>
              <a:t>2012 pp. 201-202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56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20000" cy="2316162"/>
          </a:xfrm>
          <a:solidFill>
            <a:srgbClr val="00B0F0"/>
          </a:solidFill>
          <a:ln w="76200">
            <a:solidFill>
              <a:schemeClr val="tx1"/>
            </a:solidFill>
            <a:prstDash val="dash"/>
          </a:ln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3600" dirty="0"/>
              <a:t>Complex Systems are </a:t>
            </a:r>
            <a:r>
              <a:rPr lang="en-US" sz="3600" dirty="0" smtClean="0"/>
              <a:t>understood when </a:t>
            </a:r>
            <a:r>
              <a:rPr lang="en-US" sz="3600" dirty="0"/>
              <a:t>the </a:t>
            </a:r>
            <a:r>
              <a:rPr lang="en-US" sz="3600" dirty="0" smtClean="0"/>
              <a:t>“same territory</a:t>
            </a:r>
            <a:r>
              <a:rPr lang="en-US" sz="3600" dirty="0"/>
              <a:t>” is visited again and again.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7620000" cy="4724400"/>
          </a:xfrm>
        </p:spPr>
        <p:txBody>
          <a:bodyPr>
            <a:normAutofit/>
          </a:bodyPr>
          <a:lstStyle/>
          <a:p>
            <a:pPr marL="754380" lvl="1" indent="-457200">
              <a:buFont typeface="+mj-lt"/>
              <a:buAutoNum type="arabicPeriod"/>
            </a:pPr>
            <a:r>
              <a:rPr lang="en-US" sz="2400" dirty="0"/>
              <a:t>Read + YouTube video on the same topic</a:t>
            </a:r>
          </a:p>
          <a:p>
            <a:pPr marL="754380" lvl="1" indent="-457200">
              <a:buFont typeface="+mj-lt"/>
              <a:buAutoNum type="arabicPeriod"/>
            </a:pPr>
            <a:endParaRPr lang="en-US" sz="2400" dirty="0"/>
          </a:p>
          <a:p>
            <a:pPr marL="754380" lvl="1" indent="-457200">
              <a:buFont typeface="+mj-lt"/>
              <a:buAutoNum type="arabicPeriod"/>
            </a:pPr>
            <a:r>
              <a:rPr lang="en-US" sz="2400" dirty="0"/>
              <a:t>Narrow Reading (</a:t>
            </a:r>
            <a:r>
              <a:rPr lang="en-US" sz="2400" dirty="0" err="1"/>
              <a:t>Krashen</a:t>
            </a:r>
            <a:r>
              <a:rPr lang="en-US" sz="2400" dirty="0"/>
              <a:t>, 2004)</a:t>
            </a:r>
          </a:p>
          <a:p>
            <a:pPr marL="754380" lvl="1" indent="-457200">
              <a:buFont typeface="+mj-lt"/>
              <a:buAutoNum type="arabicPeriod"/>
            </a:pPr>
            <a:endParaRPr lang="en-US" sz="2400" dirty="0"/>
          </a:p>
          <a:p>
            <a:pPr marL="754380" lvl="1" indent="-457200">
              <a:buFont typeface="+mj-lt"/>
              <a:buAutoNum type="arabicPeriod"/>
            </a:pPr>
            <a:r>
              <a:rPr lang="en-US" sz="2400" dirty="0"/>
              <a:t>Project-based </a:t>
            </a:r>
            <a:r>
              <a:rPr lang="en-US" sz="2400" dirty="0" smtClean="0"/>
              <a:t>learning.</a:t>
            </a:r>
          </a:p>
          <a:p>
            <a:pPr marL="754380" lvl="1" indent="-457200">
              <a:buFont typeface="+mj-lt"/>
              <a:buAutoNum type="arabicPeriod"/>
            </a:pPr>
            <a:endParaRPr lang="en-US" sz="2400" dirty="0"/>
          </a:p>
          <a:p>
            <a:pPr marL="297180" lvl="1" indent="0" algn="r">
              <a:buNone/>
            </a:pPr>
            <a:r>
              <a:rPr lang="en-US" sz="2400" dirty="0" smtClean="0"/>
              <a:t>Larsen-Freeman, 2015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5104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 w="76200">
            <a:solidFill>
              <a:schemeClr val="tx1"/>
            </a:solidFill>
            <a:prstDash val="dash"/>
          </a:ln>
        </p:spPr>
        <p:txBody>
          <a:bodyPr/>
          <a:lstStyle/>
          <a:p>
            <a:pPr algn="ctr"/>
            <a:r>
              <a:rPr lang="en-US" dirty="0" smtClean="0"/>
              <a:t>Sentence Re-statement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620000" cy="4724400"/>
          </a:xfrm>
        </p:spPr>
        <p:txBody>
          <a:bodyPr>
            <a:normAutofit fontScale="77500" lnSpcReduction="20000"/>
          </a:bodyPr>
          <a:lstStyle/>
          <a:p>
            <a:pPr marL="742950" indent="-742950">
              <a:buClrTx/>
              <a:buFont typeface="+mj-lt"/>
              <a:buAutoNum type="arabicPeriod"/>
            </a:pPr>
            <a:r>
              <a:rPr lang="en-US" sz="3600" dirty="0"/>
              <a:t>Students read a sentence </a:t>
            </a:r>
            <a:r>
              <a:rPr lang="en-US" sz="3600" dirty="0" smtClean="0"/>
              <a:t>– take enough time to understand </a:t>
            </a:r>
            <a:r>
              <a:rPr lang="en-US" sz="3600" dirty="0"/>
              <a:t>the content well.</a:t>
            </a:r>
          </a:p>
          <a:p>
            <a:pPr marL="742950" indent="-742950">
              <a:buClrTx/>
              <a:buFont typeface="+mj-lt"/>
              <a:buAutoNum type="arabicPeriod"/>
            </a:pPr>
            <a:endParaRPr lang="en-US" sz="3300" dirty="0"/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3600" dirty="0"/>
              <a:t>Put the sentence away.  Each student restates the sentence, capturing the </a:t>
            </a:r>
            <a:r>
              <a:rPr lang="en-US" sz="3600" dirty="0" smtClean="0"/>
              <a:t>central meaning. </a:t>
            </a:r>
            <a:endParaRPr lang="en-US" sz="3600" dirty="0"/>
          </a:p>
          <a:p>
            <a:pPr marL="742950" indent="-742950">
              <a:buClrTx/>
              <a:buFont typeface="+mj-lt"/>
              <a:buAutoNum type="arabicPeriod"/>
            </a:pPr>
            <a:endParaRPr lang="en-US" sz="3300" dirty="0"/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3600" dirty="0" smtClean="0"/>
              <a:t>Discuss the similarities and differences in pairs or as a class.  </a:t>
            </a:r>
            <a:r>
              <a:rPr lang="en-US" sz="3600" dirty="0"/>
              <a:t>Discuss </a:t>
            </a:r>
            <a:r>
              <a:rPr lang="en-US" sz="3600" dirty="0" smtClean="0"/>
              <a:t>synonyms, phrases</a:t>
            </a:r>
            <a:r>
              <a:rPr lang="en-US" sz="3600" dirty="0"/>
              <a:t> </a:t>
            </a:r>
            <a:r>
              <a:rPr lang="en-US" sz="3600" dirty="0" smtClean="0"/>
              <a:t>and meaning.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0032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Sentence Re-statement</a:t>
            </a:r>
            <a:br>
              <a:rPr lang="en-US" dirty="0" smtClean="0"/>
            </a:br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2390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Contrary to the common assumption that families weren’t sending girls to school for cultural reasons, it was discovered  that poverty was the main roadblock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017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2578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4000" dirty="0" smtClean="0"/>
              <a:t>#3</a:t>
            </a:r>
          </a:p>
          <a:p>
            <a:pPr marL="114300" indent="0" algn="ctr">
              <a:buNone/>
            </a:pPr>
            <a:r>
              <a:rPr lang="en-US" sz="4000" dirty="0" smtClean="0"/>
              <a:t>Learning “depends on the </a:t>
            </a:r>
          </a:p>
          <a:p>
            <a:pPr marL="114300" indent="0" algn="ctr">
              <a:buNone/>
            </a:pPr>
            <a:r>
              <a:rPr lang="en-US" sz="4000" dirty="0"/>
              <a:t>a</a:t>
            </a:r>
            <a:r>
              <a:rPr lang="en-US" sz="4000" dirty="0" smtClean="0"/>
              <a:t>ctivity and initiative</a:t>
            </a:r>
          </a:p>
          <a:p>
            <a:pPr marL="114300" indent="0" algn="ctr">
              <a:buNone/>
            </a:pPr>
            <a:r>
              <a:rPr lang="en-US" sz="4000" dirty="0"/>
              <a:t>o</a:t>
            </a:r>
            <a:r>
              <a:rPr lang="en-US" sz="4000" dirty="0" smtClean="0"/>
              <a:t>f  the learner more than on   ‘inputs’ that are transmitted by a teacher or textbook.”</a:t>
            </a:r>
          </a:p>
          <a:p>
            <a:pPr marL="114300" indent="0" algn="r">
              <a:buNone/>
            </a:pPr>
            <a:endParaRPr lang="en-US" sz="2800" dirty="0" smtClean="0"/>
          </a:p>
          <a:p>
            <a:pPr marL="114300" indent="0" algn="r">
              <a:buNone/>
            </a:pPr>
            <a:r>
              <a:rPr lang="en-US" sz="2800" dirty="0" smtClean="0"/>
              <a:t>Macqueen,  2012, p. 278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0125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 All Words are Equal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3600" dirty="0" smtClean="0"/>
              <a:t>“Like certain faces among the people I see on the street every day, certain words, for some reason, stand out, and leave an impression on me.  Others remain in the background, negligible. “ 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 smtClean="0"/>
          </a:p>
          <a:p>
            <a:pPr marL="114300" indent="0" algn="r">
              <a:buNone/>
            </a:pPr>
            <a:r>
              <a:rPr lang="en-US" sz="2000" dirty="0" err="1" smtClean="0"/>
              <a:t>Lahiri</a:t>
            </a:r>
            <a:r>
              <a:rPr lang="en-US" sz="2000" dirty="0" smtClean="0"/>
              <a:t>, 2016, p. 41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7131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What’s Wrong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133600"/>
          </a:xfr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Clr>
                <a:srgbClr val="0000FF"/>
              </a:buClr>
            </a:pPr>
            <a:r>
              <a:rPr lang="en-US" sz="3500" dirty="0" smtClean="0"/>
              <a:t>I can’t read out loud.  My nose is constipated.</a:t>
            </a:r>
          </a:p>
          <a:p>
            <a:pPr>
              <a:buClr>
                <a:srgbClr val="0000FF"/>
              </a:buClr>
            </a:pPr>
            <a:endParaRPr lang="en-US" sz="1800" dirty="0" smtClean="0"/>
          </a:p>
          <a:p>
            <a:pPr>
              <a:buClr>
                <a:srgbClr val="0000FF"/>
              </a:buClr>
            </a:pPr>
            <a:r>
              <a:rPr lang="en-US" sz="3200" dirty="0" smtClean="0"/>
              <a:t>I am diseased.</a:t>
            </a:r>
          </a:p>
          <a:p>
            <a:pPr>
              <a:buClr>
                <a:srgbClr val="0000FF"/>
              </a:buClr>
            </a:pPr>
            <a:endParaRPr lang="en-US" sz="3200" dirty="0"/>
          </a:p>
          <a:p>
            <a:pPr>
              <a:buClr>
                <a:srgbClr val="0000FF"/>
              </a:buClr>
            </a:pPr>
            <a:endParaRPr lang="en-US" sz="3200" dirty="0" smtClean="0"/>
          </a:p>
          <a:p>
            <a:pPr>
              <a:buClr>
                <a:srgbClr val="0000FF"/>
              </a:buClr>
            </a:pPr>
            <a:endParaRPr lang="en-US" altLang="en-US" sz="3200" dirty="0" smtClean="0">
              <a:latin typeface="Book Antiqua" panose="02040602050305030304" pitchFamily="18" charset="0"/>
            </a:endParaRPr>
          </a:p>
          <a:p>
            <a:pPr>
              <a:buClr>
                <a:srgbClr val="0000FF"/>
              </a:buClr>
            </a:pPr>
            <a:endParaRPr lang="en-US" sz="1600" dirty="0" smtClean="0"/>
          </a:p>
          <a:p>
            <a:pPr>
              <a:buClr>
                <a:srgbClr val="0000FF"/>
              </a:buClr>
            </a:pP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1" y="4038600"/>
            <a:ext cx="7543800" cy="243143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Book Antiqua" panose="02040602050305030304" pitchFamily="18" charset="0"/>
              </a:rPr>
              <a:t>The Taj Mahal is made of white marbles. </a:t>
            </a:r>
            <a:endParaRPr lang="en-US" altLang="en-US" sz="3200" dirty="0" smtClean="0">
              <a:latin typeface="Book Antiqua" panose="02040602050305030304" pitchFamily="18" charset="0"/>
            </a:endParaRPr>
          </a:p>
          <a:p>
            <a:pPr marL="457200" indent="-457200">
              <a:buClr>
                <a:srgbClr val="0000FF"/>
              </a:buClr>
              <a:buFont typeface="Arial" panose="020B0604020202020204" pitchFamily="34" charset="0"/>
              <a:buChar char="•"/>
            </a:pPr>
            <a:endParaRPr lang="en-US" altLang="en-US" sz="2400" dirty="0">
              <a:latin typeface="Book Antiqua" panose="02040602050305030304" pitchFamily="18" charset="0"/>
            </a:endParaRPr>
          </a:p>
          <a:p>
            <a:pPr marL="457200" indent="-457200"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Book Antiqua" panose="02040602050305030304" pitchFamily="18" charset="0"/>
              </a:rPr>
              <a:t>Any kind of</a:t>
            </a:r>
            <a:r>
              <a:rPr lang="en-US" altLang="en-US" sz="3200" i="1" dirty="0">
                <a:latin typeface="Book Antiqua" panose="02040602050305030304" pitchFamily="18" charset="0"/>
              </a:rPr>
              <a:t> dopes </a:t>
            </a:r>
            <a:r>
              <a:rPr lang="en-US" altLang="en-US" sz="3200" dirty="0">
                <a:latin typeface="Book Antiqua" panose="02040602050305030304" pitchFamily="18" charset="0"/>
              </a:rPr>
              <a:t>at the school are prohibited.</a:t>
            </a:r>
            <a:r>
              <a:rPr lang="en-US" altLang="en-US" sz="3200" b="1" dirty="0">
                <a:latin typeface="Book Antiqua" panose="02040602050305030304" pitchFamily="18" charset="0"/>
              </a:rPr>
              <a:t> </a:t>
            </a:r>
            <a:r>
              <a:rPr lang="en-US" altLang="en-US" sz="2000" dirty="0">
                <a:latin typeface="Book Antiqua" panose="02040602050305030304" pitchFamily="18" charset="0"/>
              </a:rPr>
              <a:t>(A sign posted in a Vietnamese </a:t>
            </a:r>
            <a:r>
              <a:rPr lang="en-US" altLang="en-US" sz="2000" dirty="0" smtClean="0">
                <a:latin typeface="Book Antiqua" panose="02040602050305030304" pitchFamily="18" charset="0"/>
              </a:rPr>
              <a:t>university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0819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20000" cy="1524000"/>
          </a:xfrm>
          <a:solidFill>
            <a:srgbClr val="00B0F0"/>
          </a:solidFill>
          <a:ln w="76200">
            <a:solidFill>
              <a:schemeClr val="tx1"/>
            </a:solidFill>
            <a:prstDash val="dash"/>
          </a:ln>
        </p:spPr>
        <p:txBody>
          <a:bodyPr/>
          <a:lstStyle/>
          <a:p>
            <a:pPr algn="ctr">
              <a:spcBef>
                <a:spcPts val="0"/>
              </a:spcBef>
              <a:defRPr/>
            </a:pPr>
            <a:r>
              <a:rPr lang="en-US" sz="3600" dirty="0" smtClean="0"/>
              <a:t>Personal Dictionaries</a:t>
            </a:r>
            <a:br>
              <a:rPr lang="en-US" sz="3600" dirty="0" smtClean="0"/>
            </a:br>
            <a:r>
              <a:rPr lang="en-US" sz="2400" dirty="0" smtClean="0"/>
              <a:t> Ideas from </a:t>
            </a:r>
            <a:r>
              <a:rPr lang="en-US" sz="2400" dirty="0" err="1" smtClean="0"/>
              <a:t>Jumpha</a:t>
            </a:r>
            <a:r>
              <a:rPr lang="en-US" sz="2400" dirty="0" smtClean="0"/>
              <a:t> </a:t>
            </a:r>
            <a:r>
              <a:rPr lang="en-US" sz="2400" dirty="0" err="1" smtClean="0"/>
              <a:t>Lahiri</a:t>
            </a:r>
            <a:r>
              <a:rPr lang="en-US" sz="2400" dirty="0" smtClean="0"/>
              <a:t>, 2016. pp.  41;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229600" cy="4038600"/>
          </a:xfrm>
        </p:spPr>
        <p:txBody>
          <a:bodyPr>
            <a:normAutofit fontScale="92500" lnSpcReduction="20000"/>
          </a:bodyPr>
          <a:lstStyle/>
          <a:p>
            <a:pPr marL="754380" lvl="1" indent="-457200">
              <a:buFont typeface="+mj-lt"/>
              <a:buAutoNum type="arabicPeriod"/>
            </a:pPr>
            <a:r>
              <a:rPr lang="en-US" sz="3600" dirty="0" smtClean="0"/>
              <a:t>When reading, select words  (or phrases)</a:t>
            </a:r>
            <a:r>
              <a:rPr lang="en-US" sz="3600" i="1" dirty="0" smtClean="0"/>
              <a:t> you  want to know.</a:t>
            </a:r>
          </a:p>
          <a:p>
            <a:pPr marL="754380" lvl="1" indent="-457200">
              <a:buFont typeface="+mj-lt"/>
              <a:buAutoNum type="arabicPeriod"/>
            </a:pPr>
            <a:r>
              <a:rPr lang="en-US" sz="3600" dirty="0" smtClean="0"/>
              <a:t>Underline them.</a:t>
            </a:r>
          </a:p>
          <a:p>
            <a:pPr marL="754380" lvl="1" indent="-457200">
              <a:buFont typeface="+mj-lt"/>
              <a:buAutoNum type="arabicPeriod"/>
            </a:pPr>
            <a:r>
              <a:rPr lang="en-US" sz="3600" dirty="0" smtClean="0"/>
              <a:t>When finished reading, return to underlining.  Record the ones you </a:t>
            </a:r>
            <a:r>
              <a:rPr lang="en-US" sz="3600" i="1" dirty="0" smtClean="0"/>
              <a:t>really want to know.  </a:t>
            </a:r>
          </a:p>
          <a:p>
            <a:pPr marL="754380" lvl="1" indent="-457200">
              <a:buFont typeface="+mj-lt"/>
              <a:buAutoNum type="arabicPeriod"/>
            </a:pPr>
            <a:r>
              <a:rPr lang="en-US" sz="3600" dirty="0" smtClean="0"/>
              <a:t>Look up meanings.  Record.</a:t>
            </a:r>
          </a:p>
          <a:p>
            <a:pPr marL="754380" lvl="1" indent="-457200">
              <a:buFont typeface="+mj-lt"/>
              <a:buAutoNum type="arabicPeriod"/>
            </a:pPr>
            <a:r>
              <a:rPr lang="en-US" sz="3600" dirty="0" smtClean="0"/>
              <a:t>Return to notebook often.  </a:t>
            </a:r>
          </a:p>
          <a:p>
            <a:pPr marL="754380" lvl="1" indent="-457200">
              <a:buFont typeface="+mj-lt"/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8610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 w="76200">
            <a:solidFill>
              <a:schemeClr val="tx1"/>
            </a:solidFill>
            <a:prstDash val="dash"/>
          </a:ln>
        </p:spPr>
        <p:txBody>
          <a:bodyPr/>
          <a:lstStyle/>
          <a:p>
            <a:pPr algn="ctr"/>
            <a:r>
              <a:rPr lang="en-US" dirty="0" smtClean="0"/>
              <a:t>Visiting and Re-visiting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620000" cy="4724400"/>
          </a:xfrm>
        </p:spPr>
        <p:txBody>
          <a:bodyPr>
            <a:normAutofit/>
          </a:bodyPr>
          <a:lstStyle/>
          <a:p>
            <a:pPr marL="742950" indent="-742950">
              <a:buClrTx/>
              <a:buFont typeface="+mj-lt"/>
              <a:buAutoNum type="arabicPeriod"/>
            </a:pPr>
            <a:r>
              <a:rPr lang="en-US" sz="3600" dirty="0" smtClean="0"/>
              <a:t>Ask a relevant question </a:t>
            </a:r>
            <a:r>
              <a:rPr lang="en-US" sz="3000" dirty="0" smtClean="0"/>
              <a:t>(“Describe an event that happened on your first day in the US.”).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3000" dirty="0" smtClean="0"/>
              <a:t>Now answer the same question as if you are writing </a:t>
            </a:r>
          </a:p>
          <a:p>
            <a:pPr marL="914400" lvl="1" indent="-617538">
              <a:buClrTx/>
              <a:buNone/>
            </a:pPr>
            <a:r>
              <a:rPr lang="en-US" sz="2600" dirty="0"/>
              <a:t>	</a:t>
            </a:r>
            <a:r>
              <a:rPr lang="en-US" sz="2600" dirty="0" smtClean="0"/>
              <a:t>. . . </a:t>
            </a:r>
            <a:r>
              <a:rPr lang="en-US" sz="2800" dirty="0" smtClean="0"/>
              <a:t>for your best friend in your home country.</a:t>
            </a:r>
          </a:p>
          <a:p>
            <a:pPr marL="914400" lvl="1" indent="-617538">
              <a:buClrTx/>
              <a:buNone/>
            </a:pPr>
            <a:r>
              <a:rPr lang="en-US" sz="2800" dirty="0"/>
              <a:t>	</a:t>
            </a:r>
            <a:r>
              <a:rPr lang="en-US" sz="2800" dirty="0" smtClean="0"/>
              <a:t>. . .for a newspaper reporter in the US.</a:t>
            </a:r>
          </a:p>
          <a:p>
            <a:pPr marL="0" indent="0">
              <a:buClrTx/>
              <a:buNone/>
            </a:pPr>
            <a:endParaRPr lang="en-US" sz="3000" dirty="0"/>
          </a:p>
          <a:p>
            <a:pPr marL="742950" indent="-742950">
              <a:buClrTx/>
              <a:buFont typeface="+mj-lt"/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353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286000"/>
            <a:ext cx="7620000" cy="41148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4000" smtClean="0"/>
              <a:t>#</a:t>
            </a:r>
            <a:r>
              <a:rPr lang="en-US" sz="4000" dirty="0"/>
              <a:t>4</a:t>
            </a:r>
            <a:endParaRPr lang="en-US" sz="4000" dirty="0" smtClean="0"/>
          </a:p>
          <a:p>
            <a:pPr marL="114300" indent="0" algn="ctr">
              <a:buNone/>
            </a:pPr>
            <a:r>
              <a:rPr lang="en-US" sz="4000" dirty="0" smtClean="0"/>
              <a:t>Feedback is </a:t>
            </a:r>
            <a:r>
              <a:rPr lang="en-US" sz="4000" dirty="0"/>
              <a:t>“Information Giving”</a:t>
            </a:r>
          </a:p>
        </p:txBody>
      </p:sp>
    </p:spTree>
    <p:extLst>
      <p:ext uri="{BB962C8B-B14F-4D97-AF65-F5344CB8AC3E}">
        <p14:creationId xmlns:p14="http://schemas.microsoft.com/office/powerpoint/2010/main" val="315103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Characteristics of </a:t>
            </a:r>
            <a:br>
              <a:rPr lang="en-US" sz="3600" dirty="0" smtClean="0"/>
            </a:br>
            <a:r>
              <a:rPr lang="en-US" sz="3600" dirty="0" smtClean="0"/>
              <a:t>“Information Giving”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495800"/>
          </a:xfrm>
        </p:spPr>
        <p:txBody>
          <a:bodyPr>
            <a:normAutofit/>
          </a:bodyPr>
          <a:lstStyle/>
          <a:p>
            <a:pPr marL="628650" indent="-514350" algn="ctr">
              <a:buClrTx/>
              <a:buFont typeface="+mj-lt"/>
              <a:buAutoNum type="arabicPeriod"/>
            </a:pPr>
            <a:endParaRPr lang="en-US" sz="2800" dirty="0"/>
          </a:p>
          <a:p>
            <a:pPr marL="628650" indent="-514350">
              <a:buClrTx/>
              <a:buFont typeface="+mj-lt"/>
              <a:buAutoNum type="arabicPeriod"/>
            </a:pPr>
            <a:r>
              <a:rPr lang="en-US" sz="2800" dirty="0" smtClean="0"/>
              <a:t>Focus on what the learner means.</a:t>
            </a:r>
          </a:p>
          <a:p>
            <a:pPr marL="628650" indent="-514350">
              <a:buClrTx/>
              <a:buFont typeface="+mj-lt"/>
              <a:buAutoNum type="arabicPeriod"/>
            </a:pPr>
            <a:endParaRPr lang="en-US" sz="2800" dirty="0" smtClean="0"/>
          </a:p>
          <a:p>
            <a:pPr marL="628650" indent="-514350">
              <a:buClrTx/>
              <a:buFont typeface="+mj-lt"/>
              <a:buAutoNum type="arabicPeriod"/>
            </a:pPr>
            <a:r>
              <a:rPr lang="en-US" sz="2800" dirty="0" smtClean="0"/>
              <a:t>Give reasons not rules.</a:t>
            </a:r>
          </a:p>
          <a:p>
            <a:pPr marL="628650" indent="-514350">
              <a:buClrTx/>
              <a:buFont typeface="+mj-lt"/>
              <a:buAutoNum type="arabicPeriod"/>
            </a:pPr>
            <a:endParaRPr lang="en-US" sz="2800" dirty="0" smtClean="0"/>
          </a:p>
          <a:p>
            <a:pPr marL="628650" indent="-514350">
              <a:buClrTx/>
              <a:buFont typeface="+mj-lt"/>
              <a:buAutoNum type="arabicPeriod"/>
            </a:pPr>
            <a:r>
              <a:rPr lang="en-US" sz="2800" dirty="0" smtClean="0"/>
              <a:t>Help learners discover, “How else can we say this?”</a:t>
            </a:r>
          </a:p>
          <a:p>
            <a:pPr marL="628650" indent="-514350">
              <a:buFont typeface="+mj-lt"/>
              <a:buAutoNum type="arabicPeriod"/>
            </a:pPr>
            <a:endParaRPr lang="en-US" sz="2800" dirty="0" smtClean="0"/>
          </a:p>
          <a:p>
            <a:pPr marL="628650" indent="-514350" algn="r">
              <a:buFont typeface="+mj-lt"/>
              <a:buAutoNum type="arabicPeriod"/>
            </a:pPr>
            <a:endParaRPr lang="en-US" sz="2800" dirty="0"/>
          </a:p>
          <a:p>
            <a:pPr marL="628650" indent="-514350">
              <a:buFont typeface="+mj-lt"/>
              <a:buAutoNum type="arabicPeriod"/>
            </a:pPr>
            <a:endParaRPr lang="en-US" sz="2800" dirty="0"/>
          </a:p>
          <a:p>
            <a:pPr marL="628650" indent="-514350">
              <a:buFont typeface="+mj-lt"/>
              <a:buAutoNum type="arabicPeriod"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6286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2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Stages of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96200" cy="5638800"/>
          </a:xfrm>
        </p:spPr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en-US" sz="3600" dirty="0" smtClean="0"/>
              <a:t>#1</a:t>
            </a:r>
          </a:p>
          <a:p>
            <a:r>
              <a:rPr lang="en-US" sz="3600" dirty="0" smtClean="0"/>
              <a:t>A rigorous process. . .</a:t>
            </a:r>
          </a:p>
          <a:p>
            <a:r>
              <a:rPr lang="en-US" sz="3600" dirty="0" smtClean="0"/>
              <a:t>He saw all my gross mistakes. . .</a:t>
            </a:r>
          </a:p>
          <a:p>
            <a:r>
              <a:rPr lang="en-US" sz="3600" dirty="0" smtClean="0"/>
              <a:t>. . .he gave me a series of copious, punctilious notes (‘Be careful not to use too many verbs as nouns. . .”). . .</a:t>
            </a:r>
          </a:p>
          <a:p>
            <a:r>
              <a:rPr lang="en-US" sz="3600" dirty="0" smtClean="0"/>
              <a:t>He gave me alternative words, he corrected (and rebuked )me . . .</a:t>
            </a:r>
          </a:p>
          <a:p>
            <a:r>
              <a:rPr lang="en-US" sz="3600" dirty="0" smtClean="0"/>
              <a:t>He pointed out, always patiently,  how many times a wrong preposition screwed things up.  “         </a:t>
            </a:r>
            <a:r>
              <a:rPr lang="en-US" dirty="0" err="1" smtClean="0"/>
              <a:t>Lahiri</a:t>
            </a:r>
            <a:r>
              <a:rPr lang="en-US" dirty="0" smtClean="0"/>
              <a:t>, p.187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pPr marL="11430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132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7772400" cy="510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“they explained what sort of impact my reflections  had on them, and they always said the most important thing I needed to hear:  keep going.”  </a:t>
            </a:r>
          </a:p>
          <a:p>
            <a:endParaRPr lang="en-US" sz="2800" dirty="0"/>
          </a:p>
          <a:p>
            <a:r>
              <a:rPr lang="en-US" sz="2800" dirty="0" smtClean="0"/>
              <a:t>“. . .(they) understood my desire to express myself in a new language.”</a:t>
            </a:r>
          </a:p>
          <a:p>
            <a:endParaRPr lang="en-US" sz="2800" dirty="0"/>
          </a:p>
          <a:p>
            <a:r>
              <a:rPr lang="en-US" sz="2800" dirty="0" smtClean="0"/>
              <a:t>“. . .Working together, we made the final fixes. . .”</a:t>
            </a:r>
          </a:p>
          <a:p>
            <a:pPr marL="11430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874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7772400" cy="4419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dirty="0" smtClean="0"/>
              <a:t>At </a:t>
            </a:r>
            <a:r>
              <a:rPr lang="en-US" sz="3600" dirty="0"/>
              <a:t>first it’s like a dancer, learning a new routine. . </a:t>
            </a:r>
            <a:r>
              <a:rPr lang="en-US" sz="3600" dirty="0" smtClean="0"/>
              <a:t>.she just </a:t>
            </a:r>
            <a:r>
              <a:rPr lang="en-US" sz="3600" dirty="0"/>
              <a:t>mimics the steps and it feels alien. . .”all energy is on what to do next. . .after awhile she begins to relax and to really dance.” </a:t>
            </a:r>
            <a:r>
              <a:rPr lang="en-US" sz="3600" dirty="0" smtClean="0"/>
              <a:t>  </a:t>
            </a:r>
          </a:p>
          <a:p>
            <a:pPr marL="114300" indent="0" algn="r">
              <a:buNone/>
            </a:pPr>
            <a:r>
              <a:rPr lang="en-US" sz="2000" dirty="0" err="1" smtClean="0"/>
              <a:t>Angelil</a:t>
            </a:r>
            <a:r>
              <a:rPr lang="en-US" sz="2000" dirty="0" smtClean="0"/>
              <a:t>-Carter, 2000, p. 34</a:t>
            </a:r>
          </a:p>
          <a:p>
            <a:pPr algn="r"/>
            <a:endParaRPr lang="en-US" sz="2400" dirty="0" smtClean="0"/>
          </a:p>
          <a:p>
            <a:endParaRPr lang="en-US" sz="2400" dirty="0" smtClean="0"/>
          </a:p>
          <a:p>
            <a:pPr algn="r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077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624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Ownership of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620000" cy="4572000"/>
          </a:xfrm>
        </p:spPr>
        <p:txBody>
          <a:bodyPr>
            <a:normAutofit/>
          </a:bodyPr>
          <a:lstStyle/>
          <a:p>
            <a:pPr marL="112713" indent="1588"/>
            <a:r>
              <a:rPr lang="en-US" sz="3200" dirty="0" smtClean="0"/>
              <a:t>“. . .I</a:t>
            </a:r>
            <a:r>
              <a:rPr lang="en-US" sz="3200" b="1" dirty="0" smtClean="0"/>
              <a:t>n my opinion it is the ownership of words that gives one confidence.  I must want the word, enjoy the word and use the word to own it.  When the new word becomes synonymous in my head as well as externally, then I can think with it.</a:t>
            </a:r>
            <a:r>
              <a:rPr lang="en-US" sz="3200" dirty="0" smtClean="0"/>
              <a:t> “  </a:t>
            </a:r>
            <a:endParaRPr lang="en-US" sz="2400" dirty="0" smtClean="0"/>
          </a:p>
          <a:p>
            <a:pPr marL="114300" indent="0" algn="r">
              <a:buNone/>
            </a:pPr>
            <a:r>
              <a:rPr lang="en-US" sz="1600" dirty="0" err="1" smtClean="0"/>
              <a:t>Cazden</a:t>
            </a:r>
            <a:r>
              <a:rPr lang="en-US" sz="1600" dirty="0" smtClean="0"/>
              <a:t>, 1992, p. 190,</a:t>
            </a:r>
          </a:p>
          <a:p>
            <a:pPr marL="114300" indent="0" algn="r">
              <a:buNone/>
            </a:pPr>
            <a:r>
              <a:rPr lang="en-US" sz="1600" dirty="0" smtClean="0"/>
              <a:t>as </a:t>
            </a:r>
            <a:r>
              <a:rPr lang="en-US" sz="1600" dirty="0"/>
              <a:t>cited in </a:t>
            </a:r>
            <a:r>
              <a:rPr lang="en-US" sz="1600" dirty="0" err="1"/>
              <a:t>Angelil</a:t>
            </a:r>
            <a:r>
              <a:rPr lang="en-US" sz="1600" dirty="0"/>
              <a:t> Carter, </a:t>
            </a:r>
            <a:r>
              <a:rPr lang="en-US" sz="1600" dirty="0" smtClean="0"/>
              <a:t> 2000, p</a:t>
            </a:r>
            <a:r>
              <a:rPr lang="en-US" sz="1600" dirty="0"/>
              <a:t>. 35</a:t>
            </a:r>
            <a:r>
              <a:rPr lang="en-US" sz="16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663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‘And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371600"/>
            <a:ext cx="7620000" cy="2133600"/>
          </a:xfr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>
              <a:buClr>
                <a:srgbClr val="1C03AF"/>
              </a:buClr>
            </a:pPr>
            <a:r>
              <a:rPr lang="en-US" sz="3800" dirty="0"/>
              <a:t>We hope to disappear poverty from our planet. </a:t>
            </a:r>
            <a:endParaRPr lang="en-US" sz="3800" dirty="0" smtClean="0"/>
          </a:p>
          <a:p>
            <a:pPr>
              <a:buClr>
                <a:srgbClr val="1C03AF"/>
              </a:buClr>
            </a:pPr>
            <a:endParaRPr lang="en-US" sz="3100" dirty="0"/>
          </a:p>
          <a:p>
            <a:pPr>
              <a:buClr>
                <a:srgbClr val="1C03AF"/>
              </a:buClr>
            </a:pPr>
            <a:r>
              <a:rPr lang="en-US" sz="3600" dirty="0"/>
              <a:t>I woke up lately.  (And “My mother works </a:t>
            </a:r>
            <a:r>
              <a:rPr lang="en-US" sz="3600" dirty="0" smtClean="0"/>
              <a:t>hardly”).</a:t>
            </a:r>
            <a:endParaRPr lang="en-US" sz="3600" dirty="0"/>
          </a:p>
          <a:p>
            <a:pPr>
              <a:buClr>
                <a:srgbClr val="0000FF"/>
              </a:buClr>
            </a:pPr>
            <a:endParaRPr lang="en-US" altLang="en-US" sz="3200" dirty="0" smtClean="0">
              <a:latin typeface="Book Antiqua" panose="02040602050305030304" pitchFamily="18" charset="0"/>
            </a:endParaRPr>
          </a:p>
          <a:p>
            <a:pPr>
              <a:buClr>
                <a:srgbClr val="0000FF"/>
              </a:buClr>
            </a:pPr>
            <a:endParaRPr lang="en-US" sz="1600" dirty="0" smtClean="0"/>
          </a:p>
          <a:p>
            <a:pPr>
              <a:buClr>
                <a:srgbClr val="0000FF"/>
              </a:buClr>
            </a:pP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1" y="3886200"/>
            <a:ext cx="7543800" cy="267765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92113" indent="-392113">
              <a:buClr>
                <a:srgbClr val="1C03AF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Anterior to now I was living in Korea. </a:t>
            </a:r>
            <a:endParaRPr lang="en-US" sz="3200" dirty="0" smtClean="0"/>
          </a:p>
          <a:p>
            <a:pPr marL="392113" indent="-392113">
              <a:buClr>
                <a:srgbClr val="1C03AF"/>
              </a:buCl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92113" indent="-392113">
              <a:buClr>
                <a:srgbClr val="1C03AF"/>
              </a:buClr>
              <a:buFont typeface="Arial" panose="020B0604020202020204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volcano isn’t wo</a:t>
            </a:r>
            <a:r>
              <a:rPr lang="en-US" sz="3200" b="1" dirty="0"/>
              <a:t>r</a:t>
            </a:r>
            <a:r>
              <a:rPr lang="en-US" sz="3200" dirty="0"/>
              <a:t>king</a:t>
            </a:r>
            <a:r>
              <a:rPr lang="en-US" sz="3200" dirty="0" smtClean="0"/>
              <a:t>.</a:t>
            </a:r>
          </a:p>
          <a:p>
            <a:pPr marL="392113" indent="-392113">
              <a:buClr>
                <a:srgbClr val="1C03AF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92113" indent="-392113">
              <a:buClr>
                <a:srgbClr val="1C03AF"/>
              </a:buClr>
              <a:buFont typeface="Arial" panose="020B0604020202020204" pitchFamily="34" charset="0"/>
              <a:buChar char="•"/>
            </a:pPr>
            <a:r>
              <a:rPr lang="en-US" sz="3200" dirty="0"/>
              <a:t>He spilled his intestines to his therapist.</a:t>
            </a:r>
          </a:p>
        </p:txBody>
      </p:sp>
    </p:spTree>
    <p:extLst>
      <p:ext uri="{BB962C8B-B14F-4D97-AF65-F5344CB8AC3E}">
        <p14:creationId xmlns:p14="http://schemas.microsoft.com/office/powerpoint/2010/main" val="148422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543800" cy="1219200"/>
          </a:xfrm>
        </p:spPr>
        <p:txBody>
          <a:bodyPr/>
          <a:lstStyle/>
          <a:p>
            <a:r>
              <a:rPr lang="en-US" sz="3600" dirty="0" smtClean="0"/>
              <a:t>In fact, “the </a:t>
            </a:r>
            <a:r>
              <a:rPr lang="en-US" sz="3600" dirty="0"/>
              <a:t>amount of acceptable variation is limited</a:t>
            </a:r>
            <a:r>
              <a:rPr lang="en-US" sz="3600" dirty="0" smtClean="0"/>
              <a:t>.”                            </a:t>
            </a:r>
            <a:r>
              <a:rPr lang="en-US" sz="2400" dirty="0" smtClean="0"/>
              <a:t>Macqueen,  2012, p. 16 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2514600"/>
            <a:ext cx="7010400" cy="3429000"/>
          </a:xfrm>
        </p:spPr>
        <p:txBody>
          <a:bodyPr>
            <a:noAutofit/>
          </a:bodyPr>
          <a:lstStyle/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the “crux” of the matter</a:t>
            </a:r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the “heart” of the matter</a:t>
            </a:r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*the “nitty</a:t>
            </a:r>
            <a:r>
              <a:rPr lang="en-US" sz="3200" dirty="0">
                <a:solidFill>
                  <a:schemeClr val="tx1"/>
                </a:solidFill>
              </a:rPr>
              <a:t>-</a:t>
            </a:r>
            <a:r>
              <a:rPr lang="en-US" sz="3200" dirty="0" smtClean="0">
                <a:solidFill>
                  <a:schemeClr val="tx1"/>
                </a:solidFill>
              </a:rPr>
              <a:t>gritty” of the matter</a:t>
            </a:r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*the “bottom line” of the matter</a:t>
            </a:r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*“the matter’s crux”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29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Cognitive Research Has Responded with Suggestions: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81200"/>
            <a:ext cx="6019800" cy="4419600"/>
          </a:xfrm>
        </p:spPr>
        <p:txBody>
          <a:bodyPr/>
          <a:lstStyle/>
          <a:p>
            <a:r>
              <a:rPr lang="en-US" sz="3600" dirty="0" smtClean="0"/>
              <a:t>Repetition</a:t>
            </a:r>
          </a:p>
          <a:p>
            <a:r>
              <a:rPr lang="en-US" sz="3600" dirty="0" smtClean="0"/>
              <a:t>Explicit Instruction</a:t>
            </a:r>
          </a:p>
          <a:p>
            <a:r>
              <a:rPr lang="en-US" sz="3600" dirty="0" smtClean="0"/>
              <a:t>Comprehensible Input</a:t>
            </a:r>
          </a:p>
          <a:p>
            <a:r>
              <a:rPr lang="en-US" sz="3600" dirty="0" smtClean="0"/>
              <a:t>Reading</a:t>
            </a:r>
          </a:p>
          <a:p>
            <a:r>
              <a:rPr lang="en-US" sz="3600" dirty="0" smtClean="0"/>
              <a:t>Word Learning Strategies</a:t>
            </a:r>
          </a:p>
          <a:p>
            <a:r>
              <a:rPr lang="en-US" sz="3600" dirty="0" smtClean="0"/>
              <a:t>Other?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27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543800" cy="2590800"/>
          </a:xfrm>
        </p:spPr>
        <p:txBody>
          <a:bodyPr/>
          <a:lstStyle/>
          <a:p>
            <a:pPr algn="ctr"/>
            <a:r>
              <a:rPr lang="en-US" sz="4400" dirty="0" smtClean="0"/>
              <a:t>A Cognitive  Approach to Word Learning </a:t>
            </a:r>
            <a:br>
              <a:rPr lang="en-US" sz="4400" dirty="0" smtClean="0"/>
            </a:br>
            <a:r>
              <a:rPr lang="en-US" sz="4400" dirty="0" smtClean="0"/>
              <a:t>Does </a:t>
            </a:r>
            <a:r>
              <a:rPr lang="en-US" sz="4400" dirty="0"/>
              <a:t>not </a:t>
            </a:r>
            <a:r>
              <a:rPr lang="en-US" sz="4400" dirty="0" smtClean="0"/>
              <a:t>Explain Everything Learners Need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838200" y="4114800"/>
            <a:ext cx="7162800" cy="13716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ClrTx/>
              <a:defRPr/>
            </a:pPr>
            <a:r>
              <a:rPr lang="en-US" sz="3200" dirty="0"/>
              <a:t>What else, besides this student’s mental learning, is at work here? </a:t>
            </a:r>
          </a:p>
        </p:txBody>
      </p:sp>
    </p:spTree>
    <p:extLst>
      <p:ext uri="{BB962C8B-B14F-4D97-AF65-F5344CB8AC3E}">
        <p14:creationId xmlns:p14="http://schemas.microsoft.com/office/powerpoint/2010/main" val="208610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38200"/>
            <a:ext cx="76200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8229600" cy="6629400"/>
          </a:xfrm>
        </p:spPr>
        <p:txBody>
          <a:bodyPr>
            <a:normAutofit/>
          </a:bodyPr>
          <a:lstStyle/>
          <a:p>
            <a:pPr marL="112713" indent="1588"/>
            <a:r>
              <a:rPr lang="en-US" sz="2400" dirty="0" smtClean="0"/>
              <a:t>“As I began work on this assignment, I thought of the name of the course, and thought I had to use the word ‘discourse.’  The word felt like an intruder in my mind displacing my word ‘talk.”  I could not organize my thoughts around it.  It was like a pebble thrown into a still pond disturbing the smooth water.  It makes all the other words in my mind out of sync.  When I realized that I was using too much time agonizing over how to write the paper, I sat down and tried to analyze my problem.  I realized that in time I will own the word and feel comfortable using it, but until that time my own  words were legitimate.  . . .I</a:t>
            </a:r>
            <a:r>
              <a:rPr lang="en-US" sz="2400" b="1" dirty="0" smtClean="0"/>
              <a:t>n my opinion it is the ownership of words that gives one confidence.  I must want the word, enjoy the word and use the word to own it.  When the new word becomes synonymous in my head as well as externally, then I can think with it.</a:t>
            </a:r>
            <a:r>
              <a:rPr lang="en-US" sz="2400" dirty="0" smtClean="0"/>
              <a:t> “  </a:t>
            </a:r>
          </a:p>
          <a:p>
            <a:pPr marL="114300" indent="0" algn="r">
              <a:buNone/>
            </a:pPr>
            <a:r>
              <a:rPr lang="en-US" sz="1600" dirty="0" err="1" smtClean="0"/>
              <a:t>Cazden</a:t>
            </a:r>
            <a:r>
              <a:rPr lang="en-US" sz="1600" dirty="0" smtClean="0"/>
              <a:t>, 1992, p. 190,</a:t>
            </a:r>
          </a:p>
          <a:p>
            <a:pPr marL="114300" indent="0" algn="r">
              <a:buNone/>
            </a:pPr>
            <a:r>
              <a:rPr lang="en-US" sz="1600" dirty="0" smtClean="0"/>
              <a:t>as </a:t>
            </a:r>
            <a:r>
              <a:rPr lang="en-US" sz="1600" dirty="0"/>
              <a:t>cited in </a:t>
            </a:r>
            <a:r>
              <a:rPr lang="en-US" sz="1600" dirty="0" err="1"/>
              <a:t>Angelil</a:t>
            </a:r>
            <a:r>
              <a:rPr lang="en-US" sz="1600" dirty="0"/>
              <a:t> Carter, </a:t>
            </a:r>
            <a:r>
              <a:rPr lang="en-US" sz="1600" dirty="0" smtClean="0"/>
              <a:t> 2000, p</a:t>
            </a:r>
            <a:r>
              <a:rPr lang="en-US" sz="1600" dirty="0"/>
              <a:t>. 35</a:t>
            </a:r>
            <a:r>
              <a:rPr lang="en-US" sz="16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2214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010400" cy="2895600"/>
          </a:xfrm>
        </p:spPr>
        <p:txBody>
          <a:bodyPr/>
          <a:lstStyle/>
          <a:p>
            <a:pPr lvl="0" algn="ctr"/>
            <a:r>
              <a:rPr lang="en-US" sz="4800" dirty="0" smtClean="0"/>
              <a:t>Lexical Insights from More Recent, Socially-Embedded Approaches To SLA  </a:t>
            </a:r>
            <a:endParaRPr lang="en-US" sz="48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6019800"/>
            <a:ext cx="6461760" cy="3048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80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76400"/>
            <a:ext cx="7620000" cy="41148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4000" dirty="0" smtClean="0"/>
              <a:t>#1</a:t>
            </a:r>
          </a:p>
          <a:p>
            <a:pPr marL="114300" indent="0" algn="ctr">
              <a:buNone/>
            </a:pPr>
            <a:r>
              <a:rPr lang="en-US" sz="4000" dirty="0" smtClean="0"/>
              <a:t>Word Knowledge </a:t>
            </a:r>
            <a:r>
              <a:rPr lang="en-US" sz="4000" dirty="0"/>
              <a:t>i</a:t>
            </a:r>
            <a:r>
              <a:rPr lang="en-US" sz="4000" dirty="0" smtClean="0"/>
              <a:t>s a </a:t>
            </a:r>
            <a:r>
              <a:rPr lang="en-US" sz="4000" i="1" dirty="0" smtClean="0"/>
              <a:t>dynamic process </a:t>
            </a:r>
          </a:p>
          <a:p>
            <a:pPr marL="114300" indent="0" algn="ctr">
              <a:buNone/>
            </a:pPr>
            <a:r>
              <a:rPr lang="en-US" sz="4000" dirty="0" smtClean="0"/>
              <a:t>rather than a </a:t>
            </a:r>
          </a:p>
          <a:p>
            <a:pPr marL="114300" indent="0" algn="ctr">
              <a:buNone/>
            </a:pPr>
            <a:r>
              <a:rPr lang="en-US" sz="4000" dirty="0" smtClean="0"/>
              <a:t>static body of knowledge.</a:t>
            </a:r>
          </a:p>
          <a:p>
            <a:pPr marL="114300" indent="0" algn="ctr">
              <a:buNone/>
            </a:pPr>
            <a:r>
              <a:rPr lang="en-US" sz="2400" dirty="0" smtClean="0"/>
              <a:t>Larsen-Freeman &amp; Cameron, 2008; Macqueen, 2012</a:t>
            </a:r>
          </a:p>
        </p:txBody>
      </p:sp>
    </p:spTree>
    <p:extLst>
      <p:ext uri="{BB962C8B-B14F-4D97-AF65-F5344CB8AC3E}">
        <p14:creationId xmlns:p14="http://schemas.microsoft.com/office/powerpoint/2010/main" val="373401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18453</TotalTime>
  <Words>2912</Words>
  <Application>Microsoft Office PowerPoint</Application>
  <PresentationFormat>On-screen Show (4:3)</PresentationFormat>
  <Paragraphs>332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Adjacency</vt:lpstr>
      <vt:lpstr>     Managing the Dynamics of Word Teaching and Learning </vt:lpstr>
      <vt:lpstr>What’s Wrong here?</vt:lpstr>
      <vt:lpstr>‘And here?</vt:lpstr>
      <vt:lpstr>In fact, “the amount of acceptable variation is limited.”                            Macqueen,  2012, p. 16  </vt:lpstr>
      <vt:lpstr>Cognitive Research Has Responded with Suggestions:</vt:lpstr>
      <vt:lpstr>A Cognitive  Approach to Word Learning  Does not Explain Everything Learners Need</vt:lpstr>
      <vt:lpstr>PowerPoint Presentation</vt:lpstr>
      <vt:lpstr>Lexical Insights from More Recent, Socially-Embedded Approaches To SLA  </vt:lpstr>
      <vt:lpstr>PowerPoint Presentation</vt:lpstr>
      <vt:lpstr>Recent Lexical “Innovations” </vt:lpstr>
      <vt:lpstr>What do these words have in common?</vt:lpstr>
      <vt:lpstr>Word Use is “Dynamic”</vt:lpstr>
      <vt:lpstr>Practice: How might you say this to : your spouse, your boss, your child, a news reporter, etc.</vt:lpstr>
      <vt:lpstr>PowerPoint Presentation</vt:lpstr>
      <vt:lpstr>Complex Systems are understood when the “same territory” is visited again and again. </vt:lpstr>
      <vt:lpstr>Sentence Re-statement</vt:lpstr>
      <vt:lpstr>Sentence Re-statement Practice</vt:lpstr>
      <vt:lpstr>PowerPoint Presentation</vt:lpstr>
      <vt:lpstr>Not All Words are Equal</vt:lpstr>
      <vt:lpstr>Personal Dictionaries  Ideas from Jumpha Lahiri, 2016. pp.  41;</vt:lpstr>
      <vt:lpstr>Visiting and Re-visiting  </vt:lpstr>
      <vt:lpstr>PowerPoint Presentation</vt:lpstr>
      <vt:lpstr>Characteristics of  “Information Giving”</vt:lpstr>
      <vt:lpstr>Stages of Feedback</vt:lpstr>
      <vt:lpstr>#2</vt:lpstr>
      <vt:lpstr>Word Learning</vt:lpstr>
      <vt:lpstr>PowerPoint Presentation</vt:lpstr>
      <vt:lpstr>The Ownership of Words</vt:lpstr>
    </vt:vector>
  </TitlesOfParts>
  <Company>California State University, Fullerton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Development and Writing: A Natural Connection</dc:title>
  <dc:creator>Windows User</dc:creator>
  <cp:lastModifiedBy>Windows User</cp:lastModifiedBy>
  <cp:revision>434</cp:revision>
  <cp:lastPrinted>2016-04-09T18:00:13Z</cp:lastPrinted>
  <dcterms:created xsi:type="dcterms:W3CDTF">2014-09-20T18:54:56Z</dcterms:created>
  <dcterms:modified xsi:type="dcterms:W3CDTF">2016-04-12T21:57:14Z</dcterms:modified>
</cp:coreProperties>
</file>